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Lst>
  <p:notesMasterIdLst>
    <p:notesMasterId r:id="rId43"/>
  </p:notesMasterIdLst>
  <p:handoutMasterIdLst>
    <p:handoutMasterId r:id="rId44"/>
  </p:handoutMasterIdLst>
  <p:sldIdLst>
    <p:sldId id="347" r:id="rId5"/>
    <p:sldId id="403" r:id="rId6"/>
    <p:sldId id="422" r:id="rId7"/>
    <p:sldId id="301" r:id="rId8"/>
    <p:sldId id="399" r:id="rId9"/>
    <p:sldId id="420" r:id="rId10"/>
    <p:sldId id="141168043" r:id="rId11"/>
    <p:sldId id="141168047" r:id="rId12"/>
    <p:sldId id="2147" r:id="rId13"/>
    <p:sldId id="2145" r:id="rId14"/>
    <p:sldId id="2154" r:id="rId15"/>
    <p:sldId id="2146" r:id="rId16"/>
    <p:sldId id="141168044" r:id="rId17"/>
    <p:sldId id="141168048" r:id="rId18"/>
    <p:sldId id="2149" r:id="rId19"/>
    <p:sldId id="2161" r:id="rId20"/>
    <p:sldId id="2150" r:id="rId21"/>
    <p:sldId id="2155" r:id="rId22"/>
    <p:sldId id="2151" r:id="rId23"/>
    <p:sldId id="141168045" r:id="rId24"/>
    <p:sldId id="141168049" r:id="rId25"/>
    <p:sldId id="2152" r:id="rId26"/>
    <p:sldId id="2160" r:id="rId27"/>
    <p:sldId id="2153" r:id="rId28"/>
    <p:sldId id="2156" r:id="rId29"/>
    <p:sldId id="141168050" r:id="rId30"/>
    <p:sldId id="141168053" r:id="rId31"/>
    <p:sldId id="141168042" r:id="rId32"/>
    <p:sldId id="141168052" r:id="rId33"/>
    <p:sldId id="141168058" r:id="rId34"/>
    <p:sldId id="141168059" r:id="rId35"/>
    <p:sldId id="272" r:id="rId36"/>
    <p:sldId id="258" r:id="rId37"/>
    <p:sldId id="362" r:id="rId38"/>
    <p:sldId id="141168057" r:id="rId39"/>
    <p:sldId id="141168051" r:id="rId40"/>
    <p:sldId id="141168055" r:id="rId41"/>
    <p:sldId id="14116805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extLst/>
  </p:cmAuthor>
  <p:cmAuthor id="2" name="Alasdair Nottingham" initials="AN [2]" lastIdx="1" clrIdx="1">
    <p:extLst/>
  </p:cmAuthor>
  <p:cmAuthor id="3" name="Alasdair Nottingham" initials="AN [3]" lastIdx="1" clrIdx="2">
    <p:extLst/>
  </p:cmAuthor>
  <p:cmAuthor id="4" name="Alasdair Nottingham" initials="AN [4]" lastIdx="1" clrIdx="3">
    <p:extLst/>
  </p:cmAuthor>
  <p:cmAuthor id="5" name="Alasdair Nottingham" initials="AN [2] [2]"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5" autoAdjust="0"/>
    <p:restoredTop sz="76033" autoAdjust="0"/>
  </p:normalViewPr>
  <p:slideViewPr>
    <p:cSldViewPr snapToGrid="0">
      <p:cViewPr varScale="1">
        <p:scale>
          <a:sx n="105" d="100"/>
          <a:sy n="105" d="100"/>
        </p:scale>
        <p:origin x="2360" y="176"/>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3/18/19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3/18/19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t>1</a:t>
            </a:fld>
            <a:endParaRPr lang="en-US" dirty="0"/>
          </a:p>
        </p:txBody>
      </p:sp>
    </p:spTree>
    <p:extLst>
      <p:ext uri="{BB962C8B-B14F-4D97-AF65-F5344CB8AC3E}">
        <p14:creationId xmlns:p14="http://schemas.microsoft.com/office/powerpoint/2010/main" val="50313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43377"/>
                </a:solidFill>
              </a:rPr>
              <a:t>@GET</a:t>
            </a:r>
            <a:r>
              <a:rPr lang="en-GB" sz="1200" dirty="0"/>
              <a:t> </a:t>
            </a:r>
          </a:p>
          <a:p>
            <a:r>
              <a:rPr lang="en-GB" sz="1200" dirty="0">
                <a:solidFill>
                  <a:srgbClr val="043377"/>
                </a:solidFill>
              </a:rPr>
              <a:t>@Produces</a:t>
            </a:r>
            <a:r>
              <a:rPr lang="en-GB" sz="1200" dirty="0"/>
              <a:t>(</a:t>
            </a:r>
            <a:r>
              <a:rPr lang="en-GB" sz="1200" dirty="0" err="1"/>
              <a:t>MediaType.APPLICATION_JSON</a:t>
            </a:r>
            <a:r>
              <a:rPr lang="en-GB" sz="1200" dirty="0"/>
              <a:t>) </a:t>
            </a:r>
          </a:p>
          <a:p>
            <a:r>
              <a:rPr lang="en-GB" sz="1200" dirty="0">
                <a:solidFill>
                  <a:srgbClr val="043377"/>
                </a:solidFill>
              </a:rPr>
              <a:t>@</a:t>
            </a:r>
            <a:r>
              <a:rPr lang="en-GB" sz="1200" dirty="0" err="1">
                <a:solidFill>
                  <a:srgbClr val="043377"/>
                </a:solidFill>
              </a:rPr>
              <a:t>APIResponse</a:t>
            </a:r>
            <a:r>
              <a:rPr lang="en-GB" sz="1200" dirty="0"/>
              <a:t>( </a:t>
            </a:r>
          </a:p>
          <a:p>
            <a:r>
              <a:rPr lang="en-GB" sz="1200" dirty="0"/>
              <a:t>    </a:t>
            </a:r>
            <a:r>
              <a:rPr lang="en-GB" sz="1200" dirty="0" err="1"/>
              <a:t>responseCode</a:t>
            </a:r>
            <a:r>
              <a:rPr lang="en-GB" sz="1200" dirty="0"/>
              <a:t> = </a:t>
            </a:r>
            <a:r>
              <a:rPr lang="en-GB" sz="1200" dirty="0">
                <a:solidFill>
                  <a:srgbClr val="383599"/>
                </a:solidFill>
              </a:rPr>
              <a:t>"200"</a:t>
            </a:r>
            <a:r>
              <a:rPr lang="en-GB" sz="1200" dirty="0"/>
              <a:t>, </a:t>
            </a:r>
          </a:p>
          <a:p>
            <a:r>
              <a:rPr lang="en-GB" sz="1200" dirty="0"/>
              <a:t>    description = </a:t>
            </a:r>
            <a:r>
              <a:rPr lang="en-GB" sz="1200" dirty="0">
                <a:solidFill>
                  <a:srgbClr val="383599"/>
                </a:solidFill>
              </a:rPr>
              <a:t>"</a:t>
            </a:r>
            <a:r>
              <a:rPr lang="en-GB" sz="1200" dirty="0" err="1">
                <a:solidFill>
                  <a:srgbClr val="383599"/>
                </a:solidFill>
              </a:rPr>
              <a:t>host:properties</a:t>
            </a:r>
            <a:r>
              <a:rPr lang="en-GB" sz="1200" dirty="0">
                <a:solidFill>
                  <a:srgbClr val="383599"/>
                </a:solidFill>
              </a:rPr>
              <a:t> pairs stored in the inventory."</a:t>
            </a:r>
            <a:r>
              <a:rPr lang="en-GB" sz="1200" dirty="0"/>
              <a:t>, </a:t>
            </a:r>
          </a:p>
          <a:p>
            <a:r>
              <a:rPr lang="en-GB" sz="1200" dirty="0"/>
              <a:t>    content = </a:t>
            </a:r>
            <a:r>
              <a:rPr lang="en-GB" sz="1200" dirty="0">
                <a:solidFill>
                  <a:srgbClr val="043377"/>
                </a:solidFill>
              </a:rPr>
              <a:t>@Content</a:t>
            </a:r>
            <a:r>
              <a:rPr lang="en-GB" sz="1200" dirty="0"/>
              <a:t>( </a:t>
            </a:r>
            <a:r>
              <a:rPr lang="en-GB" sz="1200" dirty="0" err="1"/>
              <a:t>mediaType</a:t>
            </a:r>
            <a:r>
              <a:rPr lang="en-GB" sz="1200" dirty="0"/>
              <a:t> = </a:t>
            </a:r>
            <a:r>
              <a:rPr lang="en-GB" sz="1200" dirty="0">
                <a:solidFill>
                  <a:srgbClr val="383599"/>
                </a:solidFill>
              </a:rPr>
              <a:t>"application/</a:t>
            </a:r>
            <a:r>
              <a:rPr lang="en-GB" sz="1200" dirty="0" err="1">
                <a:solidFill>
                  <a:srgbClr val="383599"/>
                </a:solidFill>
              </a:rPr>
              <a:t>json</a:t>
            </a:r>
            <a:r>
              <a:rPr lang="en-GB" sz="1200" dirty="0">
                <a:solidFill>
                  <a:srgbClr val="383599"/>
                </a:solidFill>
              </a:rPr>
              <a:t>"</a:t>
            </a:r>
            <a:r>
              <a:rPr lang="en-GB" sz="1200" dirty="0"/>
              <a:t>, </a:t>
            </a:r>
          </a:p>
          <a:p>
            <a:r>
              <a:rPr lang="en-GB" sz="1200" dirty="0"/>
              <a:t>        schema = </a:t>
            </a:r>
            <a:r>
              <a:rPr lang="en-GB" sz="1200" dirty="0">
                <a:solidFill>
                  <a:srgbClr val="043377"/>
                </a:solidFill>
              </a:rPr>
              <a:t>@Schema</a:t>
            </a:r>
            <a:r>
              <a:rPr lang="en-GB" sz="1200" dirty="0"/>
              <a:t>( type = </a:t>
            </a:r>
            <a:r>
              <a:rPr lang="en-GB" sz="1200" dirty="0" err="1"/>
              <a:t>SchemaType.OBJECT</a:t>
            </a:r>
            <a:r>
              <a:rPr lang="en-GB" sz="1200" dirty="0"/>
              <a:t>, </a:t>
            </a:r>
          </a:p>
          <a:p>
            <a:r>
              <a:rPr lang="en-GB" sz="1200" dirty="0"/>
              <a:t>        implementation = </a:t>
            </a:r>
            <a:r>
              <a:rPr lang="en-GB" sz="1200" dirty="0" err="1"/>
              <a:t>InventoryList.class</a:t>
            </a:r>
            <a:r>
              <a:rPr lang="en-GB" sz="1200" dirty="0"/>
              <a:t>))) </a:t>
            </a:r>
          </a:p>
          <a:p>
            <a:r>
              <a:rPr lang="en-GB" sz="1200" dirty="0">
                <a:solidFill>
                  <a:srgbClr val="043377"/>
                </a:solidFill>
              </a:rPr>
              <a:t>@Operation</a:t>
            </a:r>
            <a:r>
              <a:rPr lang="en-GB" sz="1200" dirty="0"/>
              <a:t>( summary = </a:t>
            </a:r>
            <a:r>
              <a:rPr lang="en-GB" sz="1200" dirty="0">
                <a:solidFill>
                  <a:srgbClr val="383599"/>
                </a:solidFill>
              </a:rPr>
              <a:t>"List inventory contents."</a:t>
            </a:r>
            <a:r>
              <a:rPr lang="en-GB" sz="1200" dirty="0"/>
              <a:t>, </a:t>
            </a:r>
          </a:p>
          <a:p>
            <a:r>
              <a:rPr lang="en-GB" sz="1200" dirty="0"/>
              <a:t>    description = </a:t>
            </a:r>
            <a:r>
              <a:rPr lang="en-GB" sz="1200" dirty="0">
                <a:solidFill>
                  <a:srgbClr val="383599"/>
                </a:solidFill>
              </a:rPr>
              <a:t>"Returns the stored </a:t>
            </a:r>
            <a:r>
              <a:rPr lang="en-GB" sz="1200" dirty="0" err="1">
                <a:solidFill>
                  <a:srgbClr val="383599"/>
                </a:solidFill>
              </a:rPr>
              <a:t>host:properties</a:t>
            </a:r>
            <a:r>
              <a:rPr lang="en-GB" sz="1200" dirty="0">
                <a:solidFill>
                  <a:srgbClr val="383599"/>
                </a:solidFill>
              </a:rPr>
              <a:t> pairs."</a:t>
            </a:r>
            <a:r>
              <a:rPr lang="en-GB" sz="1200" dirty="0"/>
              <a:t>) </a:t>
            </a:r>
          </a:p>
          <a:p>
            <a:r>
              <a:rPr lang="en-GB" sz="1200" dirty="0">
                <a:solidFill>
                  <a:srgbClr val="0E670F"/>
                </a:solidFill>
              </a:rPr>
              <a:t>public</a:t>
            </a:r>
            <a:r>
              <a:rPr lang="en-GB" sz="1200" dirty="0"/>
              <a:t> </a:t>
            </a:r>
            <a:r>
              <a:rPr lang="en-GB" sz="1200" dirty="0" err="1"/>
              <a:t>InventoryList</a:t>
            </a:r>
            <a:r>
              <a:rPr lang="en-GB" sz="1200" dirty="0"/>
              <a:t> </a:t>
            </a:r>
            <a:r>
              <a:rPr lang="en-GB" sz="1200" dirty="0" err="1"/>
              <a:t>listContents</a:t>
            </a:r>
            <a:r>
              <a:rPr lang="en-GB" sz="1200" dirty="0"/>
              <a:t>() { </a:t>
            </a:r>
            <a:r>
              <a:rPr lang="en-GB" sz="1200" dirty="0">
                <a:solidFill>
                  <a:srgbClr val="033077"/>
                </a:solidFill>
              </a:rPr>
              <a:t>return</a:t>
            </a:r>
            <a:r>
              <a:rPr lang="en-GB" sz="1200" dirty="0"/>
              <a:t> </a:t>
            </a:r>
            <a:r>
              <a:rPr lang="en-GB" sz="1200" dirty="0" err="1"/>
              <a:t>manager.list</a:t>
            </a:r>
            <a:r>
              <a:rPr lang="en-GB" sz="1200" dirty="0"/>
              <a:t>(); }</a:t>
            </a:r>
          </a:p>
          <a:p>
            <a:endParaRPr lang="en-GB" sz="1200" dirty="0"/>
          </a:p>
          <a:p>
            <a:endParaRPr lang="en-GB" sz="1200" dirty="0"/>
          </a:p>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16</a:t>
            </a:fld>
            <a:endParaRPr lang="en-US"/>
          </a:p>
        </p:txBody>
      </p:sp>
    </p:spTree>
    <p:extLst>
      <p:ext uri="{BB962C8B-B14F-4D97-AF65-F5344CB8AC3E}">
        <p14:creationId xmlns:p14="http://schemas.microsoft.com/office/powerpoint/2010/main" val="285080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19</a:t>
            </a:fld>
            <a:endParaRPr lang="en-US" dirty="0"/>
          </a:p>
        </p:txBody>
      </p:sp>
    </p:spTree>
    <p:extLst>
      <p:ext uri="{BB962C8B-B14F-4D97-AF65-F5344CB8AC3E}">
        <p14:creationId xmlns:p14="http://schemas.microsoft.com/office/powerpoint/2010/main" val="3254699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834084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22</a:t>
            </a:fld>
            <a:endParaRPr lang="en-US"/>
          </a:p>
        </p:txBody>
      </p:sp>
    </p:spTree>
    <p:extLst>
      <p:ext uri="{BB962C8B-B14F-4D97-AF65-F5344CB8AC3E}">
        <p14:creationId xmlns:p14="http://schemas.microsoft.com/office/powerpoint/2010/main" val="420488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23</a:t>
            </a:fld>
            <a:endParaRPr lang="en-US"/>
          </a:p>
        </p:txBody>
      </p:sp>
    </p:spTree>
    <p:extLst>
      <p:ext uri="{BB962C8B-B14F-4D97-AF65-F5344CB8AC3E}">
        <p14:creationId xmlns:p14="http://schemas.microsoft.com/office/powerpoint/2010/main" val="32499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solidFill>
                  <a:srgbClr val="043377"/>
                </a:solidFill>
              </a:rPr>
              <a:t>@Traced</a:t>
            </a:r>
            <a:r>
              <a:rPr lang="en-GB" sz="1200" dirty="0"/>
              <a:t>(value = </a:t>
            </a:r>
            <a:r>
              <a:rPr lang="en-GB" sz="1200" dirty="0">
                <a:solidFill>
                  <a:srgbClr val="006699"/>
                </a:solidFill>
              </a:rPr>
              <a:t>true</a:t>
            </a:r>
            <a:r>
              <a:rPr lang="en-GB" sz="1200" dirty="0"/>
              <a:t>, </a:t>
            </a:r>
            <a:r>
              <a:rPr lang="en-GB" sz="1200" dirty="0" err="1"/>
              <a:t>operationName</a:t>
            </a:r>
            <a:r>
              <a:rPr lang="en-GB" sz="1200" dirty="0"/>
              <a:t> = </a:t>
            </a:r>
            <a:r>
              <a:rPr lang="en-GB" sz="1200" dirty="0">
                <a:solidFill>
                  <a:srgbClr val="383599"/>
                </a:solidFill>
              </a:rPr>
              <a:t>"</a:t>
            </a:r>
            <a:r>
              <a:rPr lang="en-GB" sz="1200" dirty="0" err="1">
                <a:solidFill>
                  <a:srgbClr val="383599"/>
                </a:solidFill>
              </a:rPr>
              <a:t>InventoryManager.list</a:t>
            </a:r>
            <a:r>
              <a:rPr lang="en-GB" sz="1200" dirty="0">
                <a:solidFill>
                  <a:srgbClr val="383599"/>
                </a:solidFill>
              </a:rPr>
              <a:t>"</a:t>
            </a:r>
            <a:r>
              <a:rPr lang="en-GB" sz="1200" dirty="0"/>
              <a:t>) </a:t>
            </a:r>
            <a:br>
              <a:rPr lang="en-GB" sz="1200" dirty="0"/>
            </a:br>
            <a:r>
              <a:rPr lang="en-GB" sz="1200" dirty="0">
                <a:solidFill>
                  <a:srgbClr val="0E670F"/>
                </a:solidFill>
              </a:rPr>
              <a:t>public</a:t>
            </a:r>
            <a:r>
              <a:rPr lang="en-GB" sz="1200" dirty="0"/>
              <a:t> </a:t>
            </a:r>
            <a:r>
              <a:rPr lang="en-GB" sz="1200" dirty="0" err="1"/>
              <a:t>InventoryList</a:t>
            </a:r>
            <a:r>
              <a:rPr lang="en-GB" sz="1200" dirty="0"/>
              <a:t> list() { </a:t>
            </a:r>
            <a:r>
              <a:rPr lang="en-GB" sz="1200" dirty="0">
                <a:solidFill>
                  <a:srgbClr val="033077"/>
                </a:solidFill>
              </a:rPr>
              <a:t>return</a:t>
            </a:r>
            <a:r>
              <a:rPr lang="en-GB" sz="1200" dirty="0"/>
              <a:t> </a:t>
            </a:r>
            <a:r>
              <a:rPr lang="en-GB" sz="1200" dirty="0">
                <a:solidFill>
                  <a:srgbClr val="033077"/>
                </a:solidFill>
              </a:rPr>
              <a:t>...</a:t>
            </a:r>
            <a:r>
              <a:rPr lang="en-GB" sz="1200"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25</a:t>
            </a:fld>
            <a:endParaRPr lang="en-US"/>
          </a:p>
        </p:txBody>
      </p:sp>
    </p:spTree>
    <p:extLst>
      <p:ext uri="{BB962C8B-B14F-4D97-AF65-F5344CB8AC3E}">
        <p14:creationId xmlns:p14="http://schemas.microsoft.com/office/powerpoint/2010/main" val="678432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2552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endParaRPr lang="en-GB" dirty="0"/>
          </a:p>
          <a:p>
            <a:r>
              <a:rPr lang="en-GB" dirty="0"/>
              <a:t>Docker uses a client-server architecture. The Docker </a:t>
            </a:r>
            <a:r>
              <a:rPr lang="en-GB" i="1" dirty="0"/>
              <a:t>client</a:t>
            </a:r>
            <a:r>
              <a:rPr lang="en-GB" dirty="0"/>
              <a:t> talks to the Docker </a:t>
            </a:r>
            <a:r>
              <a:rPr lang="en-GB" i="1" dirty="0"/>
              <a:t>daemon</a:t>
            </a:r>
            <a:r>
              <a:rPr lang="en-GB" dirty="0"/>
              <a:t>, which does the heavy lifting of building, running, and distributing your Docker containers. The Docker client and daemon </a:t>
            </a:r>
            <a:r>
              <a:rPr lang="en-GB" i="1" dirty="0"/>
              <a:t>can</a:t>
            </a:r>
            <a:r>
              <a:rPr lang="en-GB" dirty="0"/>
              <a:t> run on the same system, or you can connect a Docker client to a remote Docker daemon. The Docker client and daemon communicate using a REST API, over UNIX sockets or a network interface.</a:t>
            </a:r>
          </a:p>
          <a:p>
            <a:endParaRPr lang="en-GB" dirty="0"/>
          </a:p>
          <a:p>
            <a:r>
              <a:rPr lang="en-GB" b="1" dirty="0"/>
              <a:t>The Docker daemon</a:t>
            </a:r>
          </a:p>
          <a:p>
            <a:r>
              <a:rPr lang="en-GB" dirty="0"/>
              <a:t>The Docker daemon (</a:t>
            </a:r>
            <a:r>
              <a:rPr lang="en-GB" dirty="0" err="1"/>
              <a:t>dockerd</a:t>
            </a:r>
            <a:r>
              <a:rPr lang="en-GB" dirty="0"/>
              <a:t>) listens for Docker API requests and manages Docker objects such as images, containers, networks, and volumes. A daemon can also communicate with other daemons to manage Docker services.</a:t>
            </a:r>
          </a:p>
          <a:p>
            <a:r>
              <a:rPr lang="en-GB" b="1" dirty="0"/>
              <a:t>The Docker client</a:t>
            </a:r>
          </a:p>
          <a:p>
            <a:r>
              <a:rPr lang="en-GB" dirty="0"/>
              <a:t>The Docker client (docker) is the primary way that many Docker users interact with Docker. When you use commands such as docker run, the client sends these commands to </a:t>
            </a:r>
            <a:r>
              <a:rPr lang="en-GB" dirty="0" err="1"/>
              <a:t>dockerd</a:t>
            </a:r>
            <a:r>
              <a:rPr lang="en-GB" dirty="0"/>
              <a:t>, which carries them out. The docker command uses the Docker API. The Docker client can communicate with more than one daemon.</a:t>
            </a:r>
          </a:p>
          <a:p>
            <a:r>
              <a:rPr lang="en-GB" b="1" dirty="0"/>
              <a:t>Docker registries</a:t>
            </a:r>
          </a:p>
          <a:p>
            <a:r>
              <a:rPr lang="en-GB" dirty="0"/>
              <a:t>A Docker </a:t>
            </a:r>
            <a:r>
              <a:rPr lang="en-GB" i="1" dirty="0"/>
              <a:t>registry</a:t>
            </a:r>
            <a:r>
              <a:rPr lang="en-GB" dirty="0"/>
              <a:t> stores Docker images. Docker Hub is a public registry that anyone can use, and Docker is configured to look for images on Docker Hub by default. You can even run your own private registry. If you use Docker </a:t>
            </a:r>
            <a:r>
              <a:rPr lang="en-GB" dirty="0" err="1"/>
              <a:t>Datacenter</a:t>
            </a:r>
            <a:r>
              <a:rPr lang="en-GB" dirty="0"/>
              <a:t> (DDC), it includes Docker Trusted Registry (DTR).</a:t>
            </a:r>
          </a:p>
          <a:p>
            <a:r>
              <a:rPr lang="en-GB" dirty="0"/>
              <a:t>When you use the docker pull or docker run commands, the required images are pulled from your configured registry. When you use the docker push command, your image is pushed to your configured registry.</a:t>
            </a:r>
          </a:p>
          <a:p>
            <a:r>
              <a:rPr lang="en-GB" b="1" dirty="0"/>
              <a:t>Docker objects</a:t>
            </a:r>
          </a:p>
          <a:p>
            <a:r>
              <a:rPr lang="en-GB" dirty="0"/>
              <a:t>When you use Docker, you are creating and using images, containers, networks, volumes, plugins, and other objects. This section is a brief overview of some of those objects.</a:t>
            </a:r>
          </a:p>
          <a:p>
            <a:r>
              <a:rPr lang="en-GB" b="1" dirty="0"/>
              <a:t>Images</a:t>
            </a:r>
          </a:p>
          <a:p>
            <a:r>
              <a:rPr lang="en-GB" dirty="0"/>
              <a:t>An </a:t>
            </a:r>
            <a:r>
              <a:rPr lang="en-GB" i="1" dirty="0"/>
              <a:t>image</a:t>
            </a:r>
            <a:r>
              <a:rPr lang="en-GB" dirty="0"/>
              <a:t> is a read-only template with instructions for creating a Docker container. Often, an image is </a:t>
            </a:r>
            <a:r>
              <a:rPr lang="en-GB" i="1" dirty="0"/>
              <a:t>based on</a:t>
            </a:r>
            <a:r>
              <a:rPr lang="en-GB" dirty="0"/>
              <a:t> another image, with some additional customization. For example, you may build an image which is based on the ubuntu image, but installs the Apache web server and your application, as well as the configuration details needed to make your application run.</a:t>
            </a:r>
          </a:p>
          <a:p>
            <a:r>
              <a:rPr lang="en-GB" dirty="0"/>
              <a:t>You might create your own images or you might only use those created by others and published in a registry. To build your own image, you create a </a:t>
            </a:r>
            <a:r>
              <a:rPr lang="en-GB" i="1" dirty="0" err="1"/>
              <a:t>Dockerfile</a:t>
            </a:r>
            <a:r>
              <a:rPr lang="en-GB" dirty="0"/>
              <a:t> with a simple syntax for defining the steps needed to create the image and run it. Each instruction in a </a:t>
            </a:r>
            <a:r>
              <a:rPr lang="en-GB" dirty="0" err="1"/>
              <a:t>Dockerfile</a:t>
            </a:r>
            <a:r>
              <a:rPr lang="en-GB" dirty="0"/>
              <a:t> creates a layer in the image. When you change the </a:t>
            </a:r>
            <a:r>
              <a:rPr lang="en-GB" dirty="0" err="1"/>
              <a:t>Dockerfile</a:t>
            </a:r>
            <a:r>
              <a:rPr lang="en-GB" dirty="0"/>
              <a:t> and rebuild the image, only those layers which have changed are rebuilt. This is part of what makes images so lightweight, small, and fast, when compared to other virtualization technologies.</a:t>
            </a:r>
          </a:p>
          <a:p>
            <a:r>
              <a:rPr lang="en-GB" b="1" dirty="0"/>
              <a:t>Containers</a:t>
            </a:r>
          </a:p>
          <a:p>
            <a:r>
              <a:rPr lang="en-GB" dirty="0"/>
              <a:t>A container is a runnable instance of an image. You can create, start, stop, move, or delete a container using the Docker API or CLI. You can connect a container to one or more networks, attach storage to it, or even create a new image based on its current state.</a:t>
            </a:r>
          </a:p>
          <a:p>
            <a:r>
              <a:rPr lang="en-GB" dirty="0"/>
              <a:t>By default, a container is relatively well isolated from other containers and its host machine. You can control how isolated a container’s network, storage, or other underlying subsystems are from other containers or from the host machine.</a:t>
            </a:r>
          </a:p>
          <a:p>
            <a:r>
              <a:rPr lang="en-GB" dirty="0"/>
              <a:t>A container is defined by its image as well as any configuration options you provide to it when you create or start it. When a container is removed, any changes to its state that are not stored in persistent storage disappear.</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2463402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Kubernetes is an open source container orchestration platform, allowing large numbers of containers to work together in harmony, reducing operational burden. It helps with things like:</a:t>
            </a:r>
          </a:p>
          <a:p>
            <a:r>
              <a:rPr lang="en-GB" dirty="0">
                <a:effectLst/>
              </a:rPr>
              <a:t>Running containers across many different machines</a:t>
            </a:r>
          </a:p>
          <a:p>
            <a:r>
              <a:rPr lang="en-GB" dirty="0">
                <a:effectLst/>
              </a:rPr>
              <a:t>Scaling up or down by adding or removing containers when demand changes</a:t>
            </a:r>
          </a:p>
          <a:p>
            <a:r>
              <a:rPr lang="en-GB" dirty="0">
                <a:effectLst/>
              </a:rPr>
              <a:t>Keeping storage consistent with multiple instances of an application</a:t>
            </a:r>
          </a:p>
          <a:p>
            <a:r>
              <a:rPr lang="en-GB" dirty="0">
                <a:effectLst/>
              </a:rPr>
              <a:t>Distributing load between the containers</a:t>
            </a:r>
          </a:p>
          <a:p>
            <a:r>
              <a:rPr lang="en-GB" dirty="0">
                <a:effectLst/>
              </a:rPr>
              <a:t>Launching new containers on different machines if something fails</a:t>
            </a:r>
          </a:p>
          <a:p>
            <a:endParaRPr lang="en-GB" dirty="0">
              <a:effectLst/>
            </a:endParaRPr>
          </a:p>
          <a:p>
            <a:r>
              <a:rPr lang="en-GB" b="1" dirty="0"/>
              <a:t>Node</a:t>
            </a:r>
            <a:r>
              <a:rPr lang="en-GB" dirty="0"/>
              <a:t>:</a:t>
            </a:r>
          </a:p>
          <a:p>
            <a:r>
              <a:rPr lang="en-GB" dirty="0"/>
              <a:t>The Node is nothing but a fancy term for a computer, it could be a physical computer or could be a computing instance like AWS EC2 instances.</a:t>
            </a:r>
          </a:p>
          <a:p>
            <a:r>
              <a:rPr lang="en-GB" b="1" dirty="0"/>
              <a:t>Cluster</a:t>
            </a:r>
            <a:r>
              <a:rPr lang="en-GB" dirty="0"/>
              <a:t>:</a:t>
            </a:r>
          </a:p>
          <a:p>
            <a:r>
              <a:rPr lang="en-GB" dirty="0"/>
              <a:t>The cluster is a collection of Nodes (computers) related to each other and work together.</a:t>
            </a:r>
          </a:p>
          <a:p>
            <a:endParaRPr lang="en-GB" dirty="0"/>
          </a:p>
          <a:p>
            <a:r>
              <a:rPr lang="en-GB" dirty="0"/>
              <a:t>Each cluster contains Kubernetes </a:t>
            </a:r>
            <a:r>
              <a:rPr lang="en-GB" i="1" dirty="0"/>
              <a:t>nodes</a:t>
            </a:r>
            <a:r>
              <a:rPr lang="en-GB" dirty="0"/>
              <a:t>. Nodes might be physical machines or VMs. </a:t>
            </a:r>
          </a:p>
          <a:p>
            <a:r>
              <a:rPr lang="en-GB" dirty="0"/>
              <a:t>Nodes run </a:t>
            </a:r>
            <a:r>
              <a:rPr lang="en-GB" i="1" dirty="0"/>
              <a:t>pods</a:t>
            </a:r>
            <a:r>
              <a:rPr lang="en-GB" dirty="0"/>
              <a:t>, the most basic Kubernetes objects that can be created or managed. Each pod represents a single instance of an application or running process in Kubernetes, and consists of one or more containers. Kubernetes starts, stops, and replicates all containers in a pod as a group. Pods keep the user’s attention on the application, rather than on the containers themselves.</a:t>
            </a:r>
          </a:p>
          <a:p>
            <a:endParaRPr lang="en-GB" dirty="0"/>
          </a:p>
          <a:p>
            <a:r>
              <a:rPr lang="en-GB" b="1" dirty="0"/>
              <a:t>Pod</a:t>
            </a:r>
            <a:r>
              <a:rPr lang="en-GB" dirty="0"/>
              <a:t>:</a:t>
            </a:r>
          </a:p>
          <a:p>
            <a:r>
              <a:rPr lang="en-GB" dirty="0"/>
              <a:t>The Pod is nothing but one or more docker containers, sharing the same network card (having the same localhost).</a:t>
            </a:r>
          </a:p>
          <a:p>
            <a:r>
              <a:rPr lang="en-GB" dirty="0"/>
              <a:t>pods are the basic unit of deployment in Kubernetes, they get deployed to the nodes of the cluster, and these nodes can have one or more pods on them, it’s up to Kubernetes to arrange the pods between the nodes. Each pod is allocated its own IP address. Containers within a pod share this IP address, port space and can find each other via localhost.</a:t>
            </a:r>
          </a:p>
          <a:p>
            <a:r>
              <a:rPr lang="en-GB" b="1" dirty="0"/>
              <a:t>Replica</a:t>
            </a:r>
            <a:r>
              <a:rPr lang="en-GB" dirty="0"/>
              <a:t>:</a:t>
            </a:r>
          </a:p>
          <a:p>
            <a:r>
              <a:rPr lang="en-GB" dirty="0"/>
              <a:t>The replica is a clone of a pod, replicas are needed to distribute the load.</a:t>
            </a:r>
          </a:p>
          <a:p>
            <a:r>
              <a:rPr lang="en-GB" b="1" dirty="0"/>
              <a:t>Service:</a:t>
            </a:r>
            <a:endParaRPr lang="en-GB" dirty="0"/>
          </a:p>
          <a:p>
            <a:r>
              <a:rPr lang="en-GB" dirty="0"/>
              <a:t>A service is a group of pods that running somewhere in the cluster and they provide the same functionality. A service describes how a given group of pods (or other Kubernetes objects) can be accessed via the network. As the </a:t>
            </a:r>
            <a:r>
              <a:rPr lang="en-GB" dirty="0">
                <a:hlinkClick r:id="rId3"/>
              </a:rPr>
              <a:t>Kubernetes documentation puts it</a:t>
            </a:r>
            <a:r>
              <a:rPr lang="en-GB" dirty="0"/>
              <a:t>, the pods that constitute the back end of an application might change, but the front end shouldn’t have to know about that or track it. Services make this possible. </a:t>
            </a:r>
            <a:r>
              <a:rPr lang="en-GB" dirty="0">
                <a:hlinkClick r:id="rId3"/>
              </a:rPr>
              <a:t>Services</a:t>
            </a:r>
            <a:r>
              <a:rPr lang="en-GB" dirty="0"/>
              <a:t> fix this problem by providing an abstraction over Pods and provide an addressable method of communicating with pods.</a:t>
            </a:r>
          </a:p>
          <a:p>
            <a:r>
              <a:rPr lang="en-GB" b="1" dirty="0"/>
              <a:t>Deployment:</a:t>
            </a:r>
            <a:endParaRPr lang="en-GB" dirty="0"/>
          </a:p>
          <a:p>
            <a:r>
              <a:rPr lang="en-GB" dirty="0"/>
              <a:t>The deployment is what you use to describes your desired state to Kubernetes.</a:t>
            </a:r>
          </a:p>
          <a:p>
            <a:endParaRPr lang="en-GB" dirty="0"/>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728406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30</a:t>
            </a:fld>
            <a:endParaRPr lang="en-US"/>
          </a:p>
        </p:txBody>
      </p:sp>
    </p:spTree>
    <p:extLst>
      <p:ext uri="{BB962C8B-B14F-4D97-AF65-F5344CB8AC3E}">
        <p14:creationId xmlns:p14="http://schemas.microsoft.com/office/powerpoint/2010/main" val="221854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3</a:t>
            </a:fld>
            <a:endParaRPr lang="en-US" dirty="0"/>
          </a:p>
        </p:txBody>
      </p:sp>
    </p:spTree>
    <p:extLst>
      <p:ext uri="{BB962C8B-B14F-4D97-AF65-F5344CB8AC3E}">
        <p14:creationId xmlns:p14="http://schemas.microsoft.com/office/powerpoint/2010/main" val="3786892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31</a:t>
            </a:fld>
            <a:endParaRPr lang="en-US"/>
          </a:p>
        </p:txBody>
      </p:sp>
    </p:spTree>
    <p:extLst>
      <p:ext uri="{BB962C8B-B14F-4D97-AF65-F5344CB8AC3E}">
        <p14:creationId xmlns:p14="http://schemas.microsoft.com/office/powerpoint/2010/main" val="2352266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Kubernetes is a deployment platform but</a:t>
            </a:r>
            <a:r>
              <a:rPr lang="mr-IN" dirty="0"/>
              <a:t>…</a:t>
            </a:r>
            <a:r>
              <a:rPr lang="en-US" dirty="0"/>
              <a:t>.</a:t>
            </a:r>
          </a:p>
        </p:txBody>
      </p:sp>
    </p:spTree>
    <p:extLst>
      <p:ext uri="{BB962C8B-B14F-4D97-AF65-F5344CB8AC3E}">
        <p14:creationId xmlns:p14="http://schemas.microsoft.com/office/powerpoint/2010/main" val="619751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400" dirty="0">
                <a:solidFill>
                  <a:schemeClr val="dk1"/>
                </a:solidFill>
              </a:rPr>
              <a:t>If we were to </a:t>
            </a:r>
            <a:r>
              <a:rPr lang="en" sz="1400" b="1" dirty="0">
                <a:solidFill>
                  <a:schemeClr val="dk1"/>
                </a:solidFill>
              </a:rPr>
              <a:t>reimagine the network</a:t>
            </a:r>
            <a:r>
              <a:rPr lang="en" sz="1400" dirty="0">
                <a:solidFill>
                  <a:schemeClr val="dk1"/>
                </a:solidFill>
              </a:rPr>
              <a:t> that connects our </a:t>
            </a:r>
            <a:r>
              <a:rPr lang="en" sz="1400" dirty="0" err="1">
                <a:solidFill>
                  <a:schemeClr val="dk1"/>
                </a:solidFill>
              </a:rPr>
              <a:t>microservices</a:t>
            </a:r>
            <a:r>
              <a:rPr lang="en" sz="1400" dirty="0">
                <a:solidFill>
                  <a:schemeClr val="dk1"/>
                </a:solidFill>
              </a:rPr>
              <a:t>, </a:t>
            </a:r>
            <a:r>
              <a:rPr lang="en" sz="1400" b="1" dirty="0">
                <a:solidFill>
                  <a:schemeClr val="dk1"/>
                </a:solidFill>
              </a:rPr>
              <a:t>what would we want</a:t>
            </a:r>
            <a:r>
              <a:rPr lang="en" sz="1400" dirty="0">
                <a:solidFill>
                  <a:schemeClr val="dk1"/>
                </a:solidFill>
              </a:rPr>
              <a:t> out of it? </a:t>
            </a:r>
            <a:endParaRPr sz="1400" dirty="0">
              <a:solidFill>
                <a:schemeClr val="dk1"/>
              </a:solidFill>
            </a:endParaRPr>
          </a:p>
          <a:p>
            <a:pPr marL="0" lvl="0" indent="0">
              <a:spcBef>
                <a:spcPts val="0"/>
              </a:spcBef>
              <a:spcAft>
                <a:spcPts val="0"/>
              </a:spcAft>
              <a:buClr>
                <a:schemeClr val="dk1"/>
              </a:buClr>
              <a:buSzPts val="1100"/>
              <a:buFont typeface="Arial"/>
              <a:buNone/>
            </a:pPr>
            <a:r>
              <a:rPr lang="en" sz="1400" dirty="0">
                <a:solidFill>
                  <a:schemeClr val="dk1"/>
                </a:solidFill>
              </a:rPr>
              <a:t>Think of the kernel’s TCP/IP stack today. </a:t>
            </a:r>
            <a:endParaRPr sz="1400" dirty="0">
              <a:solidFill>
                <a:schemeClr val="dk1"/>
              </a:solidFill>
            </a:endParaRPr>
          </a:p>
          <a:p>
            <a:pPr marL="0" lvl="0" indent="0">
              <a:spcBef>
                <a:spcPts val="0"/>
              </a:spcBef>
              <a:spcAft>
                <a:spcPts val="0"/>
              </a:spcAft>
              <a:buClr>
                <a:schemeClr val="dk1"/>
              </a:buClr>
              <a:buSzPts val="1100"/>
              <a:buFont typeface="Arial"/>
              <a:buNone/>
            </a:pPr>
            <a:r>
              <a:rPr lang="en" sz="1400" dirty="0">
                <a:solidFill>
                  <a:schemeClr val="dk1"/>
                </a:solidFill>
              </a:rPr>
              <a:t>Do we care where in the planet an IP address is or how to route to it? No</a:t>
            </a:r>
            <a:endParaRPr sz="1400" dirty="0">
              <a:solidFill>
                <a:schemeClr val="dk1"/>
              </a:solidFill>
            </a:endParaRPr>
          </a:p>
          <a:p>
            <a:pPr marL="0" lvl="0" indent="0">
              <a:spcBef>
                <a:spcPts val="0"/>
              </a:spcBef>
              <a:spcAft>
                <a:spcPts val="0"/>
              </a:spcAft>
              <a:buClr>
                <a:schemeClr val="dk1"/>
              </a:buClr>
              <a:buSzPts val="1100"/>
              <a:buFont typeface="Arial"/>
              <a:buNone/>
            </a:pPr>
            <a:r>
              <a:rPr lang="en" sz="1400" dirty="0">
                <a:solidFill>
                  <a:schemeClr val="dk1"/>
                </a:solidFill>
              </a:rPr>
              <a:t>How about discovering MAC address associated with the IP or the next hop router? Nope.</a:t>
            </a:r>
            <a:endParaRPr sz="1400" dirty="0">
              <a:solidFill>
                <a:schemeClr val="dk1"/>
              </a:solidFill>
            </a:endParaRPr>
          </a:p>
          <a:p>
            <a:pPr marL="0" lvl="0" indent="0">
              <a:spcBef>
                <a:spcPts val="0"/>
              </a:spcBef>
              <a:spcAft>
                <a:spcPts val="0"/>
              </a:spcAft>
              <a:buClr>
                <a:schemeClr val="dk1"/>
              </a:buClr>
              <a:buSzPts val="1100"/>
              <a:buFont typeface="Arial"/>
              <a:buNone/>
            </a:pPr>
            <a:r>
              <a:rPr lang="en" sz="1400" dirty="0">
                <a:solidFill>
                  <a:schemeClr val="dk1"/>
                </a:solidFill>
              </a:rPr>
              <a:t>Do we care about packet loss or congestion control? Heck no.</a:t>
            </a:r>
            <a:endParaRPr sz="1400" dirty="0">
              <a:solidFill>
                <a:schemeClr val="dk1"/>
              </a:solidFill>
            </a:endParaRPr>
          </a:p>
          <a:p>
            <a:pPr marL="0" lvl="0" indent="0">
              <a:spcBef>
                <a:spcPts val="0"/>
              </a:spcBef>
              <a:spcAft>
                <a:spcPts val="0"/>
              </a:spcAft>
              <a:buClr>
                <a:schemeClr val="dk1"/>
              </a:buClr>
              <a:buSzPts val="1100"/>
              <a:buFont typeface="Arial"/>
              <a:buNone/>
            </a:pPr>
            <a:endParaRPr sz="1400" dirty="0">
              <a:solidFill>
                <a:schemeClr val="dk1"/>
              </a:solidFill>
            </a:endParaRPr>
          </a:p>
          <a:p>
            <a:pPr marL="0" lvl="0" indent="0">
              <a:spcBef>
                <a:spcPts val="0"/>
              </a:spcBef>
              <a:spcAft>
                <a:spcPts val="0"/>
              </a:spcAft>
              <a:buClr>
                <a:schemeClr val="dk1"/>
              </a:buClr>
              <a:buSzPts val="1100"/>
              <a:buFont typeface="Arial"/>
              <a:buNone/>
            </a:pPr>
            <a:r>
              <a:rPr lang="en" sz="1400" dirty="0">
                <a:solidFill>
                  <a:schemeClr val="dk1"/>
                </a:solidFill>
              </a:rPr>
              <a:t>Essentially, the kernel provides a reliable communication fabric at Layer 4. It frees you from having to deal with discovery, failure recovery, flow control, and a host of other issues  that you may not even be aware of.</a:t>
            </a:r>
            <a:endParaRPr sz="1400" dirty="0">
              <a:solidFill>
                <a:schemeClr val="dk1"/>
              </a:solidFill>
            </a:endParaRPr>
          </a:p>
          <a:p>
            <a:pPr marL="0" lvl="0" indent="0">
              <a:spcBef>
                <a:spcPts val="0"/>
              </a:spcBef>
              <a:spcAft>
                <a:spcPts val="0"/>
              </a:spcAft>
              <a:buClr>
                <a:schemeClr val="dk1"/>
              </a:buClr>
              <a:buSzPts val="1100"/>
              <a:buFont typeface="Arial"/>
              <a:buNone/>
            </a:pPr>
            <a:endParaRPr sz="1400" dirty="0">
              <a:solidFill>
                <a:schemeClr val="dk1"/>
              </a:solidFill>
            </a:endParaRPr>
          </a:p>
          <a:p>
            <a:pPr marL="0" lvl="0" indent="0">
              <a:spcBef>
                <a:spcPts val="0"/>
              </a:spcBef>
              <a:spcAft>
                <a:spcPts val="0"/>
              </a:spcAft>
              <a:buClr>
                <a:schemeClr val="dk1"/>
              </a:buClr>
              <a:buSzPts val="1100"/>
              <a:buFont typeface="Arial"/>
              <a:buNone/>
            </a:pPr>
            <a:r>
              <a:rPr lang="en" sz="1400" dirty="0">
                <a:solidFill>
                  <a:schemeClr val="dk1"/>
                </a:solidFill>
              </a:rPr>
              <a:t>Isn’t this a nice property to have at the services layer, that is, layer-7? We seem to be having some similar issues: discovery, resiliency, routing, etc. and other issues specific such as load balancing, monitoring, policy enforcement, authentication and authorization, etc.</a:t>
            </a:r>
            <a:endParaRPr sz="1400" dirty="0">
              <a:solidFill>
                <a:schemeClr val="dk1"/>
              </a:solidFill>
            </a:endParaRPr>
          </a:p>
          <a:p>
            <a:pPr marL="0" lvl="0" indent="0" rtl="0">
              <a:spcBef>
                <a:spcPts val="0"/>
              </a:spcBef>
              <a:spcAft>
                <a:spcPts val="0"/>
              </a:spcAft>
              <a:buNone/>
            </a:pPr>
            <a:endParaRPr sz="1400" dirty="0">
              <a:solidFill>
                <a:schemeClr val="dk1"/>
              </a:solidFill>
            </a:endParaRPr>
          </a:p>
        </p:txBody>
      </p:sp>
    </p:spTree>
    <p:extLst>
      <p:ext uri="{BB962C8B-B14F-4D97-AF65-F5344CB8AC3E}">
        <p14:creationId xmlns:p14="http://schemas.microsoft.com/office/powerpoint/2010/main" val="44695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Service mesh data plane</a:t>
            </a:r>
            <a:r>
              <a:rPr lang="en-US" dirty="0"/>
              <a:t>: Touches every packet/request in the system. Responsible for service discovery, health checking, routing, load balancing, authentication/authorization, and observability.</a:t>
            </a:r>
          </a:p>
          <a:p>
            <a:r>
              <a:rPr lang="en-US" b="1" dirty="0"/>
              <a:t>Service mesh control plane</a:t>
            </a:r>
            <a:r>
              <a:rPr lang="en-US" dirty="0"/>
              <a:t>: Provides policy and configuration for all of the running data planes in the mesh. Does not touch any packets/requests in the system. The control plane turns all of the data planes into a distributed system.</a:t>
            </a:r>
          </a:p>
          <a:p>
            <a:pPr marL="0" lvl="0" indent="0">
              <a:spcBef>
                <a:spcPts val="0"/>
              </a:spcBef>
              <a:spcAft>
                <a:spcPts val="0"/>
              </a:spcAft>
              <a:buNone/>
            </a:pPr>
            <a:endParaRPr lang="en-US" dirty="0"/>
          </a:p>
          <a:p>
            <a:pPr marL="0" lvl="0" indent="0">
              <a:spcBef>
                <a:spcPts val="0"/>
              </a:spcBef>
              <a:spcAft>
                <a:spcPts val="0"/>
              </a:spcAft>
              <a:buNone/>
            </a:pPr>
            <a:endParaRPr lang="en-US" dirty="0"/>
          </a:p>
          <a:p>
            <a:pPr marL="0" lvl="0" indent="0">
              <a:spcBef>
                <a:spcPts val="0"/>
              </a:spcBef>
              <a:spcAft>
                <a:spcPts val="0"/>
              </a:spcAft>
              <a:buNone/>
            </a:pPr>
            <a:r>
              <a:rPr lang="en" dirty="0"/>
              <a:t>Our service mesh is built using</a:t>
            </a:r>
            <a:r>
              <a:rPr lang="en" b="1" dirty="0"/>
              <a:t> Envoy sidecars</a:t>
            </a:r>
            <a:r>
              <a:rPr lang="en" dirty="0"/>
              <a:t>. If you look at the big picture, its very similar to a SDN (software defined networking).</a:t>
            </a:r>
            <a:endParaRPr dirty="0"/>
          </a:p>
          <a:p>
            <a:pPr marL="0" lvl="0" indent="0">
              <a:spcBef>
                <a:spcPts val="0"/>
              </a:spcBef>
              <a:spcAft>
                <a:spcPts val="0"/>
              </a:spcAft>
              <a:buNone/>
            </a:pPr>
            <a:r>
              <a:rPr lang="en" dirty="0"/>
              <a:t>The sidecars on the </a:t>
            </a:r>
            <a:r>
              <a:rPr lang="en" b="1" dirty="0"/>
              <a:t>data plane</a:t>
            </a:r>
            <a:r>
              <a:rPr lang="en" dirty="0"/>
              <a:t> carry traffic. Traffic is </a:t>
            </a:r>
            <a:r>
              <a:rPr lang="en" b="1" dirty="0"/>
              <a:t>transparently intercepted</a:t>
            </a:r>
            <a:r>
              <a:rPr lang="en" dirty="0"/>
              <a:t> using </a:t>
            </a:r>
            <a:r>
              <a:rPr lang="en" dirty="0" err="1"/>
              <a:t>iptable</a:t>
            </a:r>
            <a:r>
              <a:rPr lang="en" dirty="0"/>
              <a:t> rules in the pod namespace.</a:t>
            </a:r>
            <a:endParaRPr dirty="0"/>
          </a:p>
          <a:p>
            <a:pPr marL="0" lvl="0" indent="0">
              <a:spcBef>
                <a:spcPts val="0"/>
              </a:spcBef>
              <a:spcAft>
                <a:spcPts val="0"/>
              </a:spcAft>
              <a:buNone/>
            </a:pPr>
            <a:r>
              <a:rPr lang="en" dirty="0"/>
              <a:t>The </a:t>
            </a:r>
            <a:r>
              <a:rPr lang="en" dirty="0" err="1"/>
              <a:t>Istio</a:t>
            </a:r>
            <a:r>
              <a:rPr lang="en" dirty="0"/>
              <a:t> control plane takes care of managing and configuring the data plane.</a:t>
            </a:r>
            <a:endParaRPr dirty="0"/>
          </a:p>
          <a:p>
            <a:pPr marL="0" lvl="0" indent="0">
              <a:spcBef>
                <a:spcPts val="0"/>
              </a:spcBef>
              <a:spcAft>
                <a:spcPts val="0"/>
              </a:spcAft>
              <a:buNone/>
            </a:pPr>
            <a:r>
              <a:rPr lang="en" dirty="0"/>
              <a:t>The Pilot is responsible for providing </a:t>
            </a:r>
            <a:r>
              <a:rPr lang="en" b="1" dirty="0"/>
              <a:t>service discovery</a:t>
            </a:r>
            <a:r>
              <a:rPr lang="en" dirty="0"/>
              <a:t> to envoys and </a:t>
            </a:r>
            <a:r>
              <a:rPr lang="en" b="1" dirty="0"/>
              <a:t>managing their configuration</a:t>
            </a:r>
            <a:r>
              <a:rPr lang="en" dirty="0"/>
              <a:t> as well.</a:t>
            </a:r>
            <a:endParaRPr dirty="0"/>
          </a:p>
          <a:p>
            <a:pPr marL="0" lvl="0" indent="0">
              <a:spcBef>
                <a:spcPts val="0"/>
              </a:spcBef>
              <a:spcAft>
                <a:spcPts val="0"/>
              </a:spcAft>
              <a:buNone/>
            </a:pPr>
            <a:r>
              <a:rPr lang="en" dirty="0"/>
              <a:t>The </a:t>
            </a:r>
            <a:r>
              <a:rPr lang="en" b="1" dirty="0"/>
              <a:t>mixer handles policy enforcement,</a:t>
            </a:r>
            <a:r>
              <a:rPr lang="en" dirty="0"/>
              <a:t> while </a:t>
            </a:r>
            <a:r>
              <a:rPr lang="en" dirty="0" err="1"/>
              <a:t>Istio-auth</a:t>
            </a:r>
            <a:r>
              <a:rPr lang="en" dirty="0"/>
              <a:t> takes care of authentication and authorization. </a:t>
            </a:r>
            <a:endParaRPr dirty="0"/>
          </a:p>
          <a:p>
            <a:pPr marL="457200" lvl="0" indent="0" rtl="0">
              <a:spcBef>
                <a:spcPts val="0"/>
              </a:spcBef>
              <a:spcAft>
                <a:spcPts val="0"/>
              </a:spcAft>
              <a:buNone/>
            </a:pPr>
            <a:r>
              <a:rPr lang="en" dirty="0"/>
              <a:t>We’ll talk about the mixer and </a:t>
            </a:r>
            <a:r>
              <a:rPr lang="en" dirty="0" err="1"/>
              <a:t>Istio-auth</a:t>
            </a:r>
            <a:r>
              <a:rPr lang="en" dirty="0"/>
              <a:t> later.</a:t>
            </a:r>
            <a:endParaRPr dirty="0"/>
          </a:p>
        </p:txBody>
      </p:sp>
    </p:spTree>
    <p:extLst>
      <p:ext uri="{BB962C8B-B14F-4D97-AF65-F5344CB8AC3E}">
        <p14:creationId xmlns:p14="http://schemas.microsoft.com/office/powerpoint/2010/main" val="3313131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Service mesh data plane</a:t>
            </a:r>
            <a:r>
              <a:rPr lang="en-US" dirty="0"/>
              <a:t>: Touches every packet/request in the system. Responsible for service discovery, health checking, routing, load balancing, authentication/authorization, and observability.</a:t>
            </a:r>
          </a:p>
          <a:p>
            <a:r>
              <a:rPr lang="en-US" b="1" dirty="0"/>
              <a:t>Service mesh control plane</a:t>
            </a:r>
            <a:r>
              <a:rPr lang="en-US" dirty="0"/>
              <a:t>: Provides policy and configuration for all of the running data planes in the mesh. Does not touch any packets/requests in the system. The control plane turns all of the data planes into a distributed system.</a:t>
            </a:r>
          </a:p>
          <a:p>
            <a:pPr marL="0" lvl="0" indent="0">
              <a:spcBef>
                <a:spcPts val="0"/>
              </a:spcBef>
              <a:spcAft>
                <a:spcPts val="0"/>
              </a:spcAft>
              <a:buNone/>
            </a:pPr>
            <a:endParaRPr lang="en-US" dirty="0"/>
          </a:p>
          <a:p>
            <a:pPr marL="0" lvl="0" indent="0">
              <a:spcBef>
                <a:spcPts val="0"/>
              </a:spcBef>
              <a:spcAft>
                <a:spcPts val="0"/>
              </a:spcAft>
              <a:buNone/>
            </a:pPr>
            <a:endParaRPr lang="en-US" dirty="0"/>
          </a:p>
          <a:p>
            <a:pPr marL="0" lvl="0" indent="0">
              <a:spcBef>
                <a:spcPts val="0"/>
              </a:spcBef>
              <a:spcAft>
                <a:spcPts val="0"/>
              </a:spcAft>
              <a:buNone/>
            </a:pPr>
            <a:r>
              <a:rPr lang="en" dirty="0"/>
              <a:t>Our service mesh is built using</a:t>
            </a:r>
            <a:r>
              <a:rPr lang="en" b="1" dirty="0"/>
              <a:t> Envoy sidecars</a:t>
            </a:r>
            <a:r>
              <a:rPr lang="en" dirty="0"/>
              <a:t>. If you look at the big picture, its very similar to a SDN (software defined networking).</a:t>
            </a:r>
            <a:endParaRPr dirty="0"/>
          </a:p>
          <a:p>
            <a:pPr marL="0" lvl="0" indent="0">
              <a:spcBef>
                <a:spcPts val="0"/>
              </a:spcBef>
              <a:spcAft>
                <a:spcPts val="0"/>
              </a:spcAft>
              <a:buNone/>
            </a:pPr>
            <a:r>
              <a:rPr lang="en" dirty="0"/>
              <a:t>The sidecars on the </a:t>
            </a:r>
            <a:r>
              <a:rPr lang="en" b="1" dirty="0"/>
              <a:t>data plane</a:t>
            </a:r>
            <a:r>
              <a:rPr lang="en" dirty="0"/>
              <a:t> carry traffic. Traffic is </a:t>
            </a:r>
            <a:r>
              <a:rPr lang="en" b="1" dirty="0"/>
              <a:t>transparently intercepted</a:t>
            </a:r>
            <a:r>
              <a:rPr lang="en" dirty="0"/>
              <a:t> using </a:t>
            </a:r>
            <a:r>
              <a:rPr lang="en" dirty="0" err="1"/>
              <a:t>iptable</a:t>
            </a:r>
            <a:r>
              <a:rPr lang="en" dirty="0"/>
              <a:t> rules in the pod namespace.</a:t>
            </a:r>
            <a:endParaRPr dirty="0"/>
          </a:p>
          <a:p>
            <a:pPr marL="0" lvl="0" indent="0">
              <a:spcBef>
                <a:spcPts val="0"/>
              </a:spcBef>
              <a:spcAft>
                <a:spcPts val="0"/>
              </a:spcAft>
              <a:buNone/>
            </a:pPr>
            <a:r>
              <a:rPr lang="en" dirty="0"/>
              <a:t>The </a:t>
            </a:r>
            <a:r>
              <a:rPr lang="en" dirty="0" err="1"/>
              <a:t>Istio</a:t>
            </a:r>
            <a:r>
              <a:rPr lang="en" dirty="0"/>
              <a:t> control plane takes care of managing and configuring the data plane.</a:t>
            </a:r>
            <a:endParaRPr dirty="0"/>
          </a:p>
          <a:p>
            <a:pPr marL="0" lvl="0" indent="0">
              <a:spcBef>
                <a:spcPts val="0"/>
              </a:spcBef>
              <a:spcAft>
                <a:spcPts val="0"/>
              </a:spcAft>
              <a:buNone/>
            </a:pPr>
            <a:r>
              <a:rPr lang="en" dirty="0"/>
              <a:t>The Pilot is responsible for providing </a:t>
            </a:r>
            <a:r>
              <a:rPr lang="en" b="1" dirty="0"/>
              <a:t>service discovery</a:t>
            </a:r>
            <a:r>
              <a:rPr lang="en" dirty="0"/>
              <a:t> to envoys and </a:t>
            </a:r>
            <a:r>
              <a:rPr lang="en" b="1" dirty="0"/>
              <a:t>managing their configuration</a:t>
            </a:r>
            <a:r>
              <a:rPr lang="en" dirty="0"/>
              <a:t> as well.</a:t>
            </a:r>
            <a:endParaRPr dirty="0"/>
          </a:p>
          <a:p>
            <a:pPr marL="0" lvl="0" indent="0">
              <a:spcBef>
                <a:spcPts val="0"/>
              </a:spcBef>
              <a:spcAft>
                <a:spcPts val="0"/>
              </a:spcAft>
              <a:buNone/>
            </a:pPr>
            <a:r>
              <a:rPr lang="en" dirty="0"/>
              <a:t>The </a:t>
            </a:r>
            <a:r>
              <a:rPr lang="en" b="1" dirty="0"/>
              <a:t>mixer handles policy enforcement,</a:t>
            </a:r>
            <a:r>
              <a:rPr lang="en" dirty="0"/>
              <a:t> while </a:t>
            </a:r>
            <a:r>
              <a:rPr lang="en" dirty="0" err="1"/>
              <a:t>Istio-auth</a:t>
            </a:r>
            <a:r>
              <a:rPr lang="en" dirty="0"/>
              <a:t> takes care of authentication and authorization. </a:t>
            </a:r>
            <a:endParaRPr dirty="0"/>
          </a:p>
          <a:p>
            <a:pPr marL="457200" lvl="0" indent="0" rtl="0">
              <a:spcBef>
                <a:spcPts val="0"/>
              </a:spcBef>
              <a:spcAft>
                <a:spcPts val="0"/>
              </a:spcAft>
              <a:buNone/>
            </a:pPr>
            <a:r>
              <a:rPr lang="en" dirty="0"/>
              <a:t>We’ll talk about the mixer and </a:t>
            </a:r>
            <a:r>
              <a:rPr lang="en" dirty="0" err="1"/>
              <a:t>Istio-auth</a:t>
            </a:r>
            <a:r>
              <a:rPr lang="en" dirty="0"/>
              <a:t> later.</a:t>
            </a:r>
            <a:endParaRPr dirty="0"/>
          </a:p>
        </p:txBody>
      </p:sp>
    </p:spTree>
    <p:extLst>
      <p:ext uri="{BB962C8B-B14F-4D97-AF65-F5344CB8AC3E}">
        <p14:creationId xmlns:p14="http://schemas.microsoft.com/office/powerpoint/2010/main" val="194402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put something into production every couple of week or even every commit led to infrastructure pressure.  An application deployment isn’t possible without infrastructure, and cloud was here to help.  The availability of hardware or platforms on tap through cloud mean buy cycles of months were no longer necessary.</a:t>
            </a:r>
          </a:p>
        </p:txBody>
      </p:sp>
      <p:sp>
        <p:nvSpPr>
          <p:cNvPr id="4" name="Slide Number Placeholder 3"/>
          <p:cNvSpPr>
            <a:spLocks noGrp="1"/>
          </p:cNvSpPr>
          <p:nvPr>
            <p:ph type="sldNum" sz="quarter" idx="10"/>
          </p:nvPr>
        </p:nvSpPr>
        <p:spPr/>
        <p:txBody>
          <a:bodyPr/>
          <a:lstStyle/>
          <a:p>
            <a:fld id="{6AA8AAFC-0F2A-3943-B8AC-82F073F42726}" type="slidenum">
              <a:rPr lang="en-US" smtClean="0"/>
              <a:t>4</a:t>
            </a:fld>
            <a:endParaRPr lang="en-US"/>
          </a:p>
        </p:txBody>
      </p:sp>
    </p:spTree>
    <p:extLst>
      <p:ext uri="{BB962C8B-B14F-4D97-AF65-F5344CB8AC3E}">
        <p14:creationId xmlns:p14="http://schemas.microsoft.com/office/powerpoint/2010/main" val="409822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Java EE 8 progress was very slow.</a:t>
            </a:r>
          </a:p>
          <a:p>
            <a:r>
              <a:rPr lang="en-US" dirty="0"/>
              <a:t>Cloud-native requirements not being addressed quickly enough</a:t>
            </a:r>
          </a:p>
          <a:p>
            <a:r>
              <a:rPr lang="en-US" dirty="0" err="1"/>
              <a:t>MicroProfile</a:t>
            </a:r>
            <a:r>
              <a:rPr lang="en-US" dirty="0"/>
              <a:t> set up in Mid 2016 as an industry collaboration. </a:t>
            </a:r>
          </a:p>
        </p:txBody>
      </p:sp>
      <p:sp>
        <p:nvSpPr>
          <p:cNvPr id="4" name="Slide Number Placeholder 3"/>
          <p:cNvSpPr>
            <a:spLocks noGrp="1"/>
          </p:cNvSpPr>
          <p:nvPr>
            <p:ph type="sldNum" sz="quarter" idx="10"/>
          </p:nvPr>
        </p:nvSpPr>
        <p:spPr/>
        <p:txBody>
          <a:bodyPr/>
          <a:lstStyle/>
          <a:p>
            <a:fld id="{6AA8AAFC-0F2A-3943-B8AC-82F073F42726}" type="slidenum">
              <a:rPr lang="en-US" smtClean="0"/>
              <a:t>5</a:t>
            </a:fld>
            <a:endParaRPr lang="en-US"/>
          </a:p>
        </p:txBody>
      </p:sp>
    </p:spTree>
    <p:extLst>
      <p:ext uri="{BB962C8B-B14F-4D97-AF65-F5344CB8AC3E}">
        <p14:creationId xmlns:p14="http://schemas.microsoft.com/office/powerpoint/2010/main" val="2485976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908798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10</a:t>
            </a:fld>
            <a:endParaRPr lang="en-US" dirty="0"/>
          </a:p>
        </p:txBody>
      </p:sp>
    </p:spTree>
    <p:extLst>
      <p:ext uri="{BB962C8B-B14F-4D97-AF65-F5344CB8AC3E}">
        <p14:creationId xmlns:p14="http://schemas.microsoft.com/office/powerpoint/2010/main" val="347328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12</a:t>
            </a:fld>
            <a:endParaRPr lang="en-US" dirty="0"/>
          </a:p>
        </p:txBody>
      </p:sp>
    </p:spTree>
    <p:extLst>
      <p:ext uri="{BB962C8B-B14F-4D97-AF65-F5344CB8AC3E}">
        <p14:creationId xmlns:p14="http://schemas.microsoft.com/office/powerpoint/2010/main" val="245819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1443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43377"/>
                </a:solidFill>
              </a:rPr>
              <a:t>@GET</a:t>
            </a:r>
            <a:r>
              <a:rPr lang="en-GB" sz="1200" dirty="0"/>
              <a:t> </a:t>
            </a:r>
          </a:p>
          <a:p>
            <a:r>
              <a:rPr lang="en-GB" sz="1200" dirty="0">
                <a:solidFill>
                  <a:srgbClr val="043377"/>
                </a:solidFill>
              </a:rPr>
              <a:t>@Produces</a:t>
            </a:r>
            <a:r>
              <a:rPr lang="en-GB" sz="1200" dirty="0"/>
              <a:t>(</a:t>
            </a:r>
            <a:r>
              <a:rPr lang="en-GB" sz="1200" dirty="0" err="1"/>
              <a:t>MediaType.APPLICATION_JSON</a:t>
            </a:r>
            <a:r>
              <a:rPr lang="en-GB" sz="1200" dirty="0"/>
              <a:t>) </a:t>
            </a:r>
          </a:p>
          <a:p>
            <a:r>
              <a:rPr lang="en-GB" sz="1200" dirty="0">
                <a:solidFill>
                  <a:srgbClr val="043377"/>
                </a:solidFill>
              </a:rPr>
              <a:t>@</a:t>
            </a:r>
            <a:r>
              <a:rPr lang="en-GB" sz="1200" dirty="0" err="1">
                <a:solidFill>
                  <a:srgbClr val="043377"/>
                </a:solidFill>
              </a:rPr>
              <a:t>APIResponse</a:t>
            </a:r>
            <a:r>
              <a:rPr lang="en-GB" sz="1200" dirty="0"/>
              <a:t>( </a:t>
            </a:r>
          </a:p>
          <a:p>
            <a:r>
              <a:rPr lang="en-GB" sz="1200" dirty="0"/>
              <a:t>    </a:t>
            </a:r>
            <a:r>
              <a:rPr lang="en-GB" sz="1200" dirty="0" err="1"/>
              <a:t>responseCode</a:t>
            </a:r>
            <a:r>
              <a:rPr lang="en-GB" sz="1200" dirty="0"/>
              <a:t> = </a:t>
            </a:r>
            <a:r>
              <a:rPr lang="en-GB" sz="1200" dirty="0">
                <a:solidFill>
                  <a:srgbClr val="383599"/>
                </a:solidFill>
              </a:rPr>
              <a:t>"200"</a:t>
            </a:r>
            <a:r>
              <a:rPr lang="en-GB" sz="1200" dirty="0"/>
              <a:t>, </a:t>
            </a:r>
          </a:p>
          <a:p>
            <a:r>
              <a:rPr lang="en-GB" sz="1200" dirty="0"/>
              <a:t>    description = </a:t>
            </a:r>
            <a:r>
              <a:rPr lang="en-GB" sz="1200" dirty="0">
                <a:solidFill>
                  <a:srgbClr val="383599"/>
                </a:solidFill>
              </a:rPr>
              <a:t>"</a:t>
            </a:r>
            <a:r>
              <a:rPr lang="en-GB" sz="1200" dirty="0" err="1">
                <a:solidFill>
                  <a:srgbClr val="383599"/>
                </a:solidFill>
              </a:rPr>
              <a:t>host:properties</a:t>
            </a:r>
            <a:r>
              <a:rPr lang="en-GB" sz="1200" dirty="0">
                <a:solidFill>
                  <a:srgbClr val="383599"/>
                </a:solidFill>
              </a:rPr>
              <a:t> pairs stored in the inventory."</a:t>
            </a:r>
            <a:r>
              <a:rPr lang="en-GB" sz="1200" dirty="0"/>
              <a:t>, </a:t>
            </a:r>
          </a:p>
          <a:p>
            <a:r>
              <a:rPr lang="en-GB" sz="1200" dirty="0"/>
              <a:t>    content = </a:t>
            </a:r>
            <a:r>
              <a:rPr lang="en-GB" sz="1200" dirty="0">
                <a:solidFill>
                  <a:srgbClr val="043377"/>
                </a:solidFill>
              </a:rPr>
              <a:t>@Content</a:t>
            </a:r>
            <a:r>
              <a:rPr lang="en-GB" sz="1200" dirty="0"/>
              <a:t>( </a:t>
            </a:r>
            <a:r>
              <a:rPr lang="en-GB" sz="1200" dirty="0" err="1"/>
              <a:t>mediaType</a:t>
            </a:r>
            <a:r>
              <a:rPr lang="en-GB" sz="1200" dirty="0"/>
              <a:t> = </a:t>
            </a:r>
            <a:r>
              <a:rPr lang="en-GB" sz="1200" dirty="0">
                <a:solidFill>
                  <a:srgbClr val="383599"/>
                </a:solidFill>
              </a:rPr>
              <a:t>"application/</a:t>
            </a:r>
            <a:r>
              <a:rPr lang="en-GB" sz="1200" dirty="0" err="1">
                <a:solidFill>
                  <a:srgbClr val="383599"/>
                </a:solidFill>
              </a:rPr>
              <a:t>json</a:t>
            </a:r>
            <a:r>
              <a:rPr lang="en-GB" sz="1200" dirty="0">
                <a:solidFill>
                  <a:srgbClr val="383599"/>
                </a:solidFill>
              </a:rPr>
              <a:t>"</a:t>
            </a:r>
            <a:r>
              <a:rPr lang="en-GB" sz="1200" dirty="0"/>
              <a:t>, </a:t>
            </a:r>
          </a:p>
          <a:p>
            <a:r>
              <a:rPr lang="en-GB" sz="1200" dirty="0"/>
              <a:t>        schema = </a:t>
            </a:r>
            <a:r>
              <a:rPr lang="en-GB" sz="1200" dirty="0">
                <a:solidFill>
                  <a:srgbClr val="043377"/>
                </a:solidFill>
              </a:rPr>
              <a:t>@Schema</a:t>
            </a:r>
            <a:r>
              <a:rPr lang="en-GB" sz="1200" dirty="0"/>
              <a:t>( type = </a:t>
            </a:r>
            <a:r>
              <a:rPr lang="en-GB" sz="1200" dirty="0" err="1"/>
              <a:t>SchemaType.OBJECT</a:t>
            </a:r>
            <a:r>
              <a:rPr lang="en-GB" sz="1200" dirty="0"/>
              <a:t>, </a:t>
            </a:r>
          </a:p>
          <a:p>
            <a:r>
              <a:rPr lang="en-GB" sz="1200" dirty="0"/>
              <a:t>        implementation = </a:t>
            </a:r>
            <a:r>
              <a:rPr lang="en-GB" sz="1200" dirty="0" err="1"/>
              <a:t>InventoryList.class</a:t>
            </a:r>
            <a:r>
              <a:rPr lang="en-GB" sz="1200" dirty="0"/>
              <a:t>))) </a:t>
            </a:r>
          </a:p>
          <a:p>
            <a:r>
              <a:rPr lang="en-GB" sz="1200" dirty="0">
                <a:solidFill>
                  <a:srgbClr val="043377"/>
                </a:solidFill>
              </a:rPr>
              <a:t>@Operation</a:t>
            </a:r>
            <a:r>
              <a:rPr lang="en-GB" sz="1200" dirty="0"/>
              <a:t>( summary = </a:t>
            </a:r>
            <a:r>
              <a:rPr lang="en-GB" sz="1200" dirty="0">
                <a:solidFill>
                  <a:srgbClr val="383599"/>
                </a:solidFill>
              </a:rPr>
              <a:t>"List inventory contents."</a:t>
            </a:r>
            <a:r>
              <a:rPr lang="en-GB" sz="1200" dirty="0"/>
              <a:t>, </a:t>
            </a:r>
          </a:p>
          <a:p>
            <a:r>
              <a:rPr lang="en-GB" sz="1200" dirty="0"/>
              <a:t>    description = </a:t>
            </a:r>
            <a:r>
              <a:rPr lang="en-GB" sz="1200" dirty="0">
                <a:solidFill>
                  <a:srgbClr val="383599"/>
                </a:solidFill>
              </a:rPr>
              <a:t>"Returns the stored </a:t>
            </a:r>
            <a:r>
              <a:rPr lang="en-GB" sz="1200" dirty="0" err="1">
                <a:solidFill>
                  <a:srgbClr val="383599"/>
                </a:solidFill>
              </a:rPr>
              <a:t>host:properties</a:t>
            </a:r>
            <a:r>
              <a:rPr lang="en-GB" sz="1200" dirty="0">
                <a:solidFill>
                  <a:srgbClr val="383599"/>
                </a:solidFill>
              </a:rPr>
              <a:t> pairs."</a:t>
            </a:r>
            <a:r>
              <a:rPr lang="en-GB" sz="1200" dirty="0"/>
              <a:t>) </a:t>
            </a:r>
          </a:p>
          <a:p>
            <a:r>
              <a:rPr lang="en-GB" sz="1200" dirty="0">
                <a:solidFill>
                  <a:srgbClr val="0E670F"/>
                </a:solidFill>
              </a:rPr>
              <a:t>public</a:t>
            </a:r>
            <a:r>
              <a:rPr lang="en-GB" sz="1200" dirty="0"/>
              <a:t> </a:t>
            </a:r>
            <a:r>
              <a:rPr lang="en-GB" sz="1200" dirty="0" err="1"/>
              <a:t>InventoryList</a:t>
            </a:r>
            <a:r>
              <a:rPr lang="en-GB" sz="1200" dirty="0"/>
              <a:t> </a:t>
            </a:r>
            <a:r>
              <a:rPr lang="en-GB" sz="1200" dirty="0" err="1"/>
              <a:t>listContents</a:t>
            </a:r>
            <a:r>
              <a:rPr lang="en-GB" sz="1200" dirty="0"/>
              <a:t>() { </a:t>
            </a:r>
            <a:r>
              <a:rPr lang="en-GB" sz="1200" dirty="0">
                <a:solidFill>
                  <a:srgbClr val="033077"/>
                </a:solidFill>
              </a:rPr>
              <a:t>return</a:t>
            </a:r>
            <a:r>
              <a:rPr lang="en-GB" sz="1200" dirty="0"/>
              <a:t> </a:t>
            </a:r>
            <a:r>
              <a:rPr lang="en-GB" sz="1200" dirty="0" err="1"/>
              <a:t>manager.list</a:t>
            </a:r>
            <a:r>
              <a:rPr lang="en-GB" sz="1200" dirty="0"/>
              <a:t>(); }</a:t>
            </a:r>
            <a:endParaRPr lang="en-US" sz="1200" dirty="0"/>
          </a:p>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15</a:t>
            </a:fld>
            <a:endParaRPr lang="en-US"/>
          </a:p>
        </p:txBody>
      </p:sp>
    </p:spTree>
    <p:extLst>
      <p:ext uri="{BB962C8B-B14F-4D97-AF65-F5344CB8AC3E}">
        <p14:creationId xmlns:p14="http://schemas.microsoft.com/office/powerpoint/2010/main" val="961120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136799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828"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6.tiff"/><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5.tiff"/><Relationship Id="rId1" Type="http://schemas.openxmlformats.org/officeDocument/2006/relationships/slideLayout" Target="../slideLayouts/slideLayout6.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5.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8.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9.tiff"/><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charters/workshop-cloud-native-jav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9.tiff"/><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tiff"/><Relationship Id="rId7"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29.tiff"/><Relationship Id="rId4" Type="http://schemas.openxmlformats.org/officeDocument/2006/relationships/image" Target="../media/image27.tiff"/><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7.tiff"/><Relationship Id="rId7"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33.tiff"/><Relationship Id="rId5" Type="http://schemas.openxmlformats.org/officeDocument/2006/relationships/image" Target="../media/image31.tiff"/><Relationship Id="rId4" Type="http://schemas.openxmlformats.org/officeDocument/2006/relationships/image" Target="../media/image29.tiff"/></Relationships>
</file>

<file path=ppt/slides/_rels/slide25.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5.tiff"/><Relationship Id="rId7" Type="http://schemas.openxmlformats.org/officeDocument/2006/relationships/image" Target="../media/image33.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29.tiff"/><Relationship Id="rId10" Type="http://schemas.openxmlformats.org/officeDocument/2006/relationships/image" Target="../media/image28.tiff"/><Relationship Id="rId4" Type="http://schemas.openxmlformats.org/officeDocument/2006/relationships/image" Target="../media/image27.tiff"/><Relationship Id="rId9" Type="http://schemas.openxmlformats.org/officeDocument/2006/relationships/image" Target="../media/image3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gcharters/workshop-cloud-native-java#module-1-rest-foundation" TargetMode="External"/><Relationship Id="rId13" Type="http://schemas.openxmlformats.org/officeDocument/2006/relationships/hyperlink" Target="https://github.com/gcharters/workshop-cloud-native-java#configuring-microservices" TargetMode="External"/><Relationship Id="rId18" Type="http://schemas.openxmlformats.org/officeDocument/2006/relationships/hyperlink" Target="https://github.com/gcharters/workshop-cloud-native-java#providing-metrics-from-a-microservice" TargetMode="External"/><Relationship Id="rId3" Type="http://schemas.openxmlformats.org/officeDocument/2006/relationships/hyperlink" Target="https://github.com/gcharters/workshop-cloud-native-java#cloud-native-java-workshop" TargetMode="External"/><Relationship Id="rId21" Type="http://schemas.openxmlformats.org/officeDocument/2006/relationships/hyperlink" Target="https://github.com/gcharters/workshop-cloud-native-java#module-4-microservice-deployment-and-update" TargetMode="External"/><Relationship Id="rId7" Type="http://schemas.openxmlformats.org/officeDocument/2006/relationships/hyperlink" Target="https://github.com/gcharters/workshop-cloud-native-java#introduction" TargetMode="External"/><Relationship Id="rId12" Type="http://schemas.openxmlformats.org/officeDocument/2006/relationships/hyperlink" Target="https://github.com/gcharters/workshop-cloud-native-java#module-2-scalable-microservice-development" TargetMode="External"/><Relationship Id="rId17" Type="http://schemas.openxmlformats.org/officeDocument/2006/relationships/hyperlink" Target="https://github.com/gcharters/workshop-cloud-native-java#module-3-microservice-observability" TargetMode="External"/><Relationship Id="rId25" Type="http://schemas.openxmlformats.org/officeDocument/2006/relationships/hyperlink" Target="https://github.com/gcharters/workshop-cloud-native-java#managing-microservice-traffic-using-istio" TargetMode="External"/><Relationship Id="rId2" Type="http://schemas.openxmlformats.org/officeDocument/2006/relationships/notesSlide" Target="../notesSlides/notesSlide2.xml"/><Relationship Id="rId16" Type="http://schemas.openxmlformats.org/officeDocument/2006/relationships/hyperlink" Target="https://github.com/gcharters/workshop-cloud-native-java#documenting-restful-apis" TargetMode="External"/><Relationship Id="rId20" Type="http://schemas.openxmlformats.org/officeDocument/2006/relationships/hyperlink" Target="https://github.com/gcharters/workshop-cloud-native-java#enabling-distributed-tracing-in-microservices" TargetMode="External"/><Relationship Id="rId1" Type="http://schemas.openxmlformats.org/officeDocument/2006/relationships/slideLayout" Target="../slideLayouts/slideLayout4.xml"/><Relationship Id="rId6" Type="http://schemas.openxmlformats.org/officeDocument/2006/relationships/hyperlink" Target="https://github.com/gcharters/workshop-cloud-native-java#downloads" TargetMode="External"/><Relationship Id="rId11" Type="http://schemas.openxmlformats.org/officeDocument/2006/relationships/hyperlink" Target="https://github.com/gcharters/workshop-cloud-native-java#consuming-restful-services-with-template-interfaces" TargetMode="External"/><Relationship Id="rId24" Type="http://schemas.openxmlformats.org/officeDocument/2006/relationships/hyperlink" Target="https://github.com/gcharters/workshop-cloud-native-java#checking-the-health-of-microservices-on-kubernetes" TargetMode="External"/><Relationship Id="rId5" Type="http://schemas.openxmlformats.org/officeDocument/2006/relationships/hyperlink" Target="https://github.com/gcharters/workshop-cloud-native-java#pre-requisites" TargetMode="External"/><Relationship Id="rId15" Type="http://schemas.openxmlformats.org/officeDocument/2006/relationships/hyperlink" Target="https://github.com/gcharters/workshop-cloud-native-java#securing-microservices-with-json-web-tokens" TargetMode="External"/><Relationship Id="rId23" Type="http://schemas.openxmlformats.org/officeDocument/2006/relationships/hyperlink" Target="https://github.com/gcharters/workshop-cloud-native-java#configuring-microservices-running-in-kubernetes" TargetMode="External"/><Relationship Id="rId10" Type="http://schemas.openxmlformats.org/officeDocument/2006/relationships/hyperlink" Target="https://github.com/gcharters/workshop-cloud-native-java#injecting-dependencies-into-microservices" TargetMode="External"/><Relationship Id="rId19" Type="http://schemas.openxmlformats.org/officeDocument/2006/relationships/hyperlink" Target="https://github.com/gcharters/workshop-cloud-native-java#adding-health-reports-to-microservices" TargetMode="External"/><Relationship Id="rId4" Type="http://schemas.openxmlformats.org/officeDocument/2006/relationships/hyperlink" Target="https://github.com/gcharters/workshop-cloud-native-java#workshop-preparation" TargetMode="External"/><Relationship Id="rId9" Type="http://schemas.openxmlformats.org/officeDocument/2006/relationships/hyperlink" Target="https://github.com/gcharters/workshop-cloud-native-java#creating-a-restful-web-service" TargetMode="External"/><Relationship Id="rId14" Type="http://schemas.openxmlformats.org/officeDocument/2006/relationships/hyperlink" Target="https://github.com/gcharters/workshop-cloud-native-java#building-fault-tolerant-microservices-with-the-fallback-annotation" TargetMode="External"/><Relationship Id="rId22" Type="http://schemas.openxmlformats.org/officeDocument/2006/relationships/hyperlink" Target="https://github.com/gcharters/workshop-cloud-native-java#deploying-microservices-to-kubernete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tiff"/><Relationship Id="rId7"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29.tiff"/><Relationship Id="rId4" Type="http://schemas.openxmlformats.org/officeDocument/2006/relationships/image" Target="../media/image27.tiff"/></Relationships>
</file>

<file path=ppt/slides/_rels/slide31.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tiff"/><Relationship Id="rId7"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29.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microprofile.io/" TargetMode="External"/><Relationship Id="rId7" Type="http://schemas.openxmlformats.org/officeDocument/2006/relationships/hyperlink" Target="https://istio.io/docs/setup/kubernetes/quick-start/" TargetMode="External"/><Relationship Id="rId2" Type="http://schemas.openxmlformats.org/officeDocument/2006/relationships/hyperlink" Target="https://github.com/gcharters/workshop-cloud-native-java" TargetMode="External"/><Relationship Id="rId1" Type="http://schemas.openxmlformats.org/officeDocument/2006/relationships/slideLayout" Target="../slideLayouts/slideLayout3.xml"/><Relationship Id="rId6" Type="http://schemas.openxmlformats.org/officeDocument/2006/relationships/hyperlink" Target="https://kubernetes.io/docs/tutorials/kubernetes-basics/" TargetMode="External"/><Relationship Id="rId5" Type="http://schemas.openxmlformats.org/officeDocument/2006/relationships/hyperlink" Target="https://docs.docker.com/get-started/" TargetMode="External"/><Relationship Id="rId4" Type="http://schemas.openxmlformats.org/officeDocument/2006/relationships/hyperlink" Target="https://openliberty.io/guid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noAutofit/>
          </a:bodyPr>
          <a:lstStyle/>
          <a:p>
            <a:r>
              <a:rPr lang="en-GB" sz="4000" dirty="0">
                <a:solidFill>
                  <a:schemeClr val="bg1"/>
                </a:solidFill>
              </a:rPr>
              <a:t>Hands-on cloud-native Java with </a:t>
            </a:r>
            <a:r>
              <a:rPr lang="en-GB" sz="4000" dirty="0" err="1">
                <a:solidFill>
                  <a:schemeClr val="bg1"/>
                </a:solidFill>
              </a:rPr>
              <a:t>MicroProfile</a:t>
            </a:r>
            <a:r>
              <a:rPr lang="en-GB" sz="4000" dirty="0">
                <a:solidFill>
                  <a:schemeClr val="bg1"/>
                </a:solidFill>
              </a:rPr>
              <a:t>, Kubernetes and </a:t>
            </a:r>
            <a:r>
              <a:rPr lang="en-GB" sz="4000" dirty="0" err="1">
                <a:solidFill>
                  <a:schemeClr val="bg1"/>
                </a:solidFill>
              </a:rPr>
              <a:t>Istio</a:t>
            </a:r>
            <a:endParaRPr lang="en-GB" sz="4000" dirty="0">
              <a:solidFill>
                <a:schemeClr val="bg1"/>
              </a:solidFill>
            </a:endParaRPr>
          </a:p>
        </p:txBody>
      </p:sp>
      <p:sp>
        <p:nvSpPr>
          <p:cNvPr id="2" name="Subtitle 1">
            <a:extLst>
              <a:ext uri="{FF2B5EF4-FFF2-40B4-BE49-F238E27FC236}">
                <a16:creationId xmlns:a16="http://schemas.microsoft.com/office/drawing/2014/main" id="{17055F99-29D1-5845-B48C-060EE7CD0D56}"/>
              </a:ext>
            </a:extLst>
          </p:cNvPr>
          <p:cNvSpPr>
            <a:spLocks noGrp="1"/>
          </p:cNvSpPr>
          <p:nvPr>
            <p:ph type="subTitle" idx="1"/>
          </p:nvPr>
        </p:nvSpPr>
        <p:spPr>
          <a:xfrm>
            <a:off x="843847" y="5026853"/>
            <a:ext cx="8534400" cy="1284886"/>
          </a:xfrm>
        </p:spPr>
        <p:txBody>
          <a:bodyPr>
            <a:normAutofit fontScale="77500" lnSpcReduction="20000"/>
          </a:bodyPr>
          <a:lstStyle/>
          <a:p>
            <a:r>
              <a:rPr lang="en-US" dirty="0"/>
              <a:t>Emily Jiang, </a:t>
            </a:r>
            <a:r>
              <a:rPr lang="en-US" dirty="0" err="1"/>
              <a:t>MicroProfile</a:t>
            </a:r>
            <a:r>
              <a:rPr lang="en-US" dirty="0"/>
              <a:t>, CDI Lead Architect, Liberty</a:t>
            </a:r>
          </a:p>
          <a:p>
            <a:br>
              <a:rPr lang="en-US" dirty="0"/>
            </a:br>
            <a:r>
              <a:rPr lang="en-US" dirty="0"/>
              <a:t>Graham Charters, STSM, Dev Advocacy Lead</a:t>
            </a:r>
          </a:p>
        </p:txBody>
      </p:sp>
      <p:grpSp>
        <p:nvGrpSpPr>
          <p:cNvPr id="4" name="Group 3">
            <a:extLst>
              <a:ext uri="{FF2B5EF4-FFF2-40B4-BE49-F238E27FC236}">
                <a16:creationId xmlns:a16="http://schemas.microsoft.com/office/drawing/2014/main" id="{D6B5F5DF-EB1D-354F-89B1-185B19F10AAA}"/>
              </a:ext>
            </a:extLst>
          </p:cNvPr>
          <p:cNvGrpSpPr/>
          <p:nvPr/>
        </p:nvGrpSpPr>
        <p:grpSpPr>
          <a:xfrm>
            <a:off x="843847" y="5369490"/>
            <a:ext cx="2057789" cy="432773"/>
            <a:chOff x="298645" y="3803775"/>
            <a:chExt cx="2057789" cy="432773"/>
          </a:xfrm>
        </p:grpSpPr>
        <p:pic>
          <p:nvPicPr>
            <p:cNvPr id="5" name="Picture 4">
              <a:extLst>
                <a:ext uri="{FF2B5EF4-FFF2-40B4-BE49-F238E27FC236}">
                  <a16:creationId xmlns:a16="http://schemas.microsoft.com/office/drawing/2014/main" id="{B92824D8-B5C5-7A49-8584-B0D3256A90A0}"/>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6" name="TextBox 5">
              <a:extLst>
                <a:ext uri="{FF2B5EF4-FFF2-40B4-BE49-F238E27FC236}">
                  <a16:creationId xmlns:a16="http://schemas.microsoft.com/office/drawing/2014/main" id="{E34AB448-D0E3-2A40-8A11-96E3A95F6F59}"/>
                </a:ext>
              </a:extLst>
            </p:cNvPr>
            <p:cNvSpPr txBox="1"/>
            <p:nvPr/>
          </p:nvSpPr>
          <p:spPr>
            <a:xfrm>
              <a:off x="632885" y="3804195"/>
              <a:ext cx="1723549" cy="384721"/>
            </a:xfrm>
            <a:prstGeom prst="rect">
              <a:avLst/>
            </a:prstGeom>
            <a:noFill/>
          </p:spPr>
          <p:txBody>
            <a:bodyPr wrap="none" rtlCol="0">
              <a:spAutoFit/>
            </a:bodyPr>
            <a:lstStyle/>
            <a:p>
              <a:r>
                <a:rPr lang="en-US" sz="1900" dirty="0">
                  <a:solidFill>
                    <a:schemeClr val="tx2"/>
                  </a:solidFill>
                  <a:latin typeface="Arial" panose="020B0604020202020204" pitchFamily="34" charset="0"/>
                  <a:cs typeface="Arial" panose="020B0604020202020204" pitchFamily="34" charset="0"/>
                </a:rPr>
                <a:t>@</a:t>
              </a:r>
              <a:r>
                <a:rPr lang="en-US" sz="1900" dirty="0" err="1">
                  <a:solidFill>
                    <a:schemeClr val="tx2"/>
                  </a:solidFill>
                  <a:latin typeface="Arial" panose="020B0604020202020204" pitchFamily="34" charset="0"/>
                  <a:cs typeface="Arial" panose="020B0604020202020204" pitchFamily="34" charset="0"/>
                </a:rPr>
                <a:t>emilyfhjiang</a:t>
              </a:r>
              <a:endParaRPr lang="en-US" sz="1900" dirty="0">
                <a:solidFill>
                  <a:schemeClr val="tx2"/>
                </a:solidFill>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782D4B17-DA4E-E843-B2F4-15023D598B1C}"/>
              </a:ext>
            </a:extLst>
          </p:cNvPr>
          <p:cNvGrpSpPr/>
          <p:nvPr/>
        </p:nvGrpSpPr>
        <p:grpSpPr>
          <a:xfrm>
            <a:off x="836739" y="6145320"/>
            <a:ext cx="1785278" cy="432773"/>
            <a:chOff x="298645" y="3803775"/>
            <a:chExt cx="1785278" cy="432773"/>
          </a:xfrm>
        </p:grpSpPr>
        <p:pic>
          <p:nvPicPr>
            <p:cNvPr id="8" name="Picture 7">
              <a:extLst>
                <a:ext uri="{FF2B5EF4-FFF2-40B4-BE49-F238E27FC236}">
                  <a16:creationId xmlns:a16="http://schemas.microsoft.com/office/drawing/2014/main" id="{6B6215E6-8998-FD46-9D77-519582A25F67}"/>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9" name="TextBox 8">
              <a:extLst>
                <a:ext uri="{FF2B5EF4-FFF2-40B4-BE49-F238E27FC236}">
                  <a16:creationId xmlns:a16="http://schemas.microsoft.com/office/drawing/2014/main" id="{293ED098-4F4B-7241-B631-4A8A6BF2962D}"/>
                </a:ext>
              </a:extLst>
            </p:cNvPr>
            <p:cNvSpPr txBox="1"/>
            <p:nvPr/>
          </p:nvSpPr>
          <p:spPr>
            <a:xfrm>
              <a:off x="632885" y="3804195"/>
              <a:ext cx="1451038"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gcharters</a:t>
              </a:r>
              <a:endParaRPr lang="en-US" sz="1900" dirty="0">
                <a:solidFill>
                  <a:srgbClr val="4C577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556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REST Client</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067400" y="1417639"/>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sp>
        <p:nvSpPr>
          <p:cNvPr id="47" name="Rounded Rectangle 46">
            <a:extLst>
              <a:ext uri="{FF2B5EF4-FFF2-40B4-BE49-F238E27FC236}">
                <a16:creationId xmlns:a16="http://schemas.microsoft.com/office/drawing/2014/main" id="{84BC16D3-67E9-F74B-8E10-BFE19FABCF7F}"/>
              </a:ext>
            </a:extLst>
          </p:cNvPr>
          <p:cNvSpPr/>
          <p:nvPr/>
        </p:nvSpPr>
        <p:spPr>
          <a:xfrm>
            <a:off x="1212349" y="1417639"/>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cxnSp>
        <p:nvCxnSpPr>
          <p:cNvPr id="48" name="Straight Arrow Connector 47">
            <a:extLst>
              <a:ext uri="{FF2B5EF4-FFF2-40B4-BE49-F238E27FC236}">
                <a16:creationId xmlns:a16="http://schemas.microsoft.com/office/drawing/2014/main" id="{269F2E46-0B20-2B4E-82EC-A62E49C12969}"/>
              </a:ext>
            </a:extLst>
          </p:cNvPr>
          <p:cNvCxnSpPr>
            <a:cxnSpLocks/>
          </p:cNvCxnSpPr>
          <p:nvPr/>
        </p:nvCxnSpPr>
        <p:spPr>
          <a:xfrm>
            <a:off x="3180348" y="2281982"/>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0B43F7-1930-F04C-A708-836FC97B891E}"/>
              </a:ext>
            </a:extLst>
          </p:cNvPr>
          <p:cNvSpPr/>
          <p:nvPr/>
        </p:nvSpPr>
        <p:spPr>
          <a:xfrm>
            <a:off x="7218947" y="4240052"/>
            <a:ext cx="4363453" cy="943785"/>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@Inject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RestClient</a:t>
            </a:r>
            <a:endParaRPr lang="en-GB" sz="1400" dirty="0">
              <a:solidFill>
                <a:srgbClr val="D4D4D4"/>
              </a:solidFill>
              <a:latin typeface="Menlo" panose="020B0609030804020204" pitchFamily="49" charset="0"/>
            </a:endParaRPr>
          </a:p>
          <a:p>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SystemClient</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defaultRestClient</a:t>
            </a:r>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
        <p:nvSpPr>
          <p:cNvPr id="7" name="Rectangle 6">
            <a:extLst>
              <a:ext uri="{FF2B5EF4-FFF2-40B4-BE49-F238E27FC236}">
                <a16:creationId xmlns:a16="http://schemas.microsoft.com/office/drawing/2014/main" id="{16C68C66-597B-3249-AF48-A0BF78DFE283}"/>
              </a:ext>
            </a:extLst>
          </p:cNvPr>
          <p:cNvSpPr/>
          <p:nvPr/>
        </p:nvSpPr>
        <p:spPr>
          <a:xfrm>
            <a:off x="806505" y="3545096"/>
            <a:ext cx="6123684" cy="2246769"/>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@Dependent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RegisterRestClient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RegisterProvider</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UnknownUrlExceptionMapper</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class</a:t>
            </a:r>
            <a:r>
              <a:rPr lang="en-GB" sz="1400" dirty="0">
                <a:solidFill>
                  <a:srgbClr val="D4D4D4"/>
                </a:solidFill>
                <a:latin typeface="Menlo" panose="020B0609030804020204" pitchFamily="49" charset="0"/>
              </a:rPr>
              <a:t>)</a:t>
            </a:r>
          </a:p>
          <a:p>
            <a:r>
              <a:rPr lang="en-GB" sz="1400" dirty="0">
                <a:solidFill>
                  <a:srgbClr val="4EC9B0"/>
                </a:solidFill>
                <a:latin typeface="Menlo" panose="020B0609030804020204" pitchFamily="49" charset="0"/>
              </a:rPr>
              <a:t>@Path</a:t>
            </a:r>
            <a:r>
              <a:rPr lang="en-GB" sz="1400" dirty="0">
                <a:solidFill>
                  <a:srgbClr val="D4D4D4"/>
                </a:solidFill>
                <a:latin typeface="Menlo" panose="020B0609030804020204" pitchFamily="49" charset="0"/>
              </a:rPr>
              <a:t>(</a:t>
            </a:r>
            <a:r>
              <a:rPr lang="en-GB" sz="1400" dirty="0">
                <a:solidFill>
                  <a:srgbClr val="CE9178"/>
                </a:solidFill>
                <a:latin typeface="Menlo" panose="020B0609030804020204" pitchFamily="49" charset="0"/>
              </a:rPr>
              <a:t>"/properties"</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interface</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SystemClient</a:t>
            </a:r>
            <a:r>
              <a:rPr lang="en-GB" sz="1400" dirty="0">
                <a:solidFill>
                  <a:srgbClr val="D4D4D4"/>
                </a:solidFill>
                <a:latin typeface="Menlo" panose="020B0609030804020204" pitchFamily="49" charset="0"/>
              </a:rPr>
              <a:t> {</a:t>
            </a:r>
          </a:p>
          <a:p>
            <a:pPr lvl="1"/>
            <a:r>
              <a:rPr lang="en-GB" sz="1400" dirty="0">
                <a:solidFill>
                  <a:srgbClr val="4EC9B0"/>
                </a:solidFill>
                <a:latin typeface="Menlo" panose="020B0609030804020204" pitchFamily="49" charset="0"/>
              </a:rPr>
              <a:t>@GET</a:t>
            </a:r>
            <a:endParaRPr lang="en-GB" sz="1400" dirty="0">
              <a:solidFill>
                <a:srgbClr val="D4D4D4"/>
              </a:solidFill>
              <a:latin typeface="Menlo" panose="020B0609030804020204" pitchFamily="49" charset="0"/>
            </a:endParaRPr>
          </a:p>
          <a:p>
            <a:pPr lvl="1"/>
            <a:r>
              <a:rPr lang="en-GB" sz="1400" dirty="0">
                <a:solidFill>
                  <a:srgbClr val="4EC9B0"/>
                </a:solidFill>
                <a:latin typeface="Menlo" panose="020B0609030804020204" pitchFamily="49" charset="0"/>
              </a:rPr>
              <a:t>@Produces</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MediaType</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APPLICATION_JSON</a:t>
            </a:r>
            <a:r>
              <a:rPr lang="en-GB" sz="1400" dirty="0">
                <a:solidFill>
                  <a:srgbClr val="D4D4D4"/>
                </a:solidFill>
                <a:latin typeface="Menlo" panose="020B0609030804020204" pitchFamily="49" charset="0"/>
              </a:rPr>
              <a:t>)</a:t>
            </a:r>
          </a:p>
          <a:p>
            <a:pPr lvl="1"/>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Properties</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throws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UnknownUrlException</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ProcessingException</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p>
        </p:txBody>
      </p:sp>
      <p:sp>
        <p:nvSpPr>
          <p:cNvPr id="12" name="Rectangle 11">
            <a:extLst>
              <a:ext uri="{FF2B5EF4-FFF2-40B4-BE49-F238E27FC236}">
                <a16:creationId xmlns:a16="http://schemas.microsoft.com/office/drawing/2014/main" id="{E3E9414D-B388-5F4B-9185-CC2C8789369F}"/>
              </a:ext>
            </a:extLst>
          </p:cNvPr>
          <p:cNvSpPr/>
          <p:nvPr/>
        </p:nvSpPr>
        <p:spPr>
          <a:xfrm>
            <a:off x="806504" y="6038251"/>
            <a:ext cx="10775896" cy="307777"/>
          </a:xfrm>
          <a:prstGeom prst="rect">
            <a:avLst/>
          </a:prstGeom>
          <a:solidFill>
            <a:schemeClr val="tx1"/>
          </a:solidFill>
        </p:spPr>
        <p:txBody>
          <a:bodyPr wrap="square">
            <a:spAutoFit/>
          </a:bodyPr>
          <a:lstStyle/>
          <a:p>
            <a:r>
              <a:rPr lang="en-GB" sz="1400" dirty="0" err="1">
                <a:solidFill>
                  <a:srgbClr val="D4D4D4"/>
                </a:solidFill>
                <a:latin typeface="Menlo" panose="020B0609030804020204" pitchFamily="49" charset="0"/>
              </a:rPr>
              <a:t>io.openliberty.guides.inventory.client.SystemClient</a:t>
            </a:r>
            <a:r>
              <a:rPr lang="en-GB" sz="1400" dirty="0">
                <a:solidFill>
                  <a:srgbClr val="D4D4D4"/>
                </a:solidFill>
                <a:latin typeface="Menlo" panose="020B0609030804020204" pitchFamily="49" charset="0"/>
              </a:rPr>
              <a:t>/</a:t>
            </a:r>
            <a:r>
              <a:rPr lang="en-GB" sz="1400" dirty="0" err="1">
                <a:solidFill>
                  <a:srgbClr val="D4D4D4"/>
                </a:solidFill>
                <a:latin typeface="Menlo" panose="020B0609030804020204" pitchFamily="49" charset="0"/>
              </a:rPr>
              <a:t>mp</a:t>
            </a:r>
            <a:r>
              <a:rPr lang="en-GB" sz="1400" dirty="0">
                <a:solidFill>
                  <a:srgbClr val="D4D4D4"/>
                </a:solidFill>
                <a:latin typeface="Menlo" panose="020B0609030804020204" pitchFamily="49" charset="0"/>
              </a:rPr>
              <a:t>-rest/</a:t>
            </a:r>
            <a:r>
              <a:rPr lang="en-GB" sz="1400" dirty="0" err="1">
                <a:solidFill>
                  <a:srgbClr val="569CD6"/>
                </a:solidFill>
                <a:latin typeface="Menlo" panose="020B0609030804020204" pitchFamily="49" charset="0"/>
              </a:rPr>
              <a:t>url</a:t>
            </a:r>
            <a:r>
              <a:rPr lang="en-GB" sz="1400" dirty="0">
                <a:solidFill>
                  <a:srgbClr val="D4D4D4"/>
                </a:solidFill>
                <a:latin typeface="Menlo" panose="020B0609030804020204" pitchFamily="49" charset="0"/>
              </a:rPr>
              <a:t>=http://localhost:9080/system</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191250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CDI</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sp>
        <p:nvSpPr>
          <p:cNvPr id="47" name="Rounded Rectangle 46">
            <a:extLst>
              <a:ext uri="{FF2B5EF4-FFF2-40B4-BE49-F238E27FC236}">
                <a16:creationId xmlns:a16="http://schemas.microsoft.com/office/drawing/2014/main" id="{84BC16D3-67E9-F74B-8E10-BFE19FABCF7F}"/>
              </a:ext>
            </a:extLst>
          </p:cNvPr>
          <p:cNvSpPr/>
          <p:nvPr/>
        </p:nvSpPr>
        <p:spPr>
          <a:xfrm>
            <a:off x="1988107" y="2896014"/>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cxnSp>
        <p:nvCxnSpPr>
          <p:cNvPr id="48" name="Straight Arrow Connector 47">
            <a:extLst>
              <a:ext uri="{FF2B5EF4-FFF2-40B4-BE49-F238E27FC236}">
                <a16:creationId xmlns:a16="http://schemas.microsoft.com/office/drawing/2014/main" id="{269F2E46-0B20-2B4E-82EC-A62E49C12969}"/>
              </a:ext>
            </a:extLst>
          </p:cNvPr>
          <p:cNvCxnSpPr>
            <a:cxnSpLocks/>
            <a:stCxn id="47" idx="3"/>
          </p:cNvCxnSpPr>
          <p:nvPr/>
        </p:nvCxnSpPr>
        <p:spPr>
          <a:xfrm>
            <a:off x="3956106" y="3880013"/>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7515782A-CC6F-414D-BA47-0764FEF48919}"/>
              </a:ext>
            </a:extLst>
          </p:cNvPr>
          <p:cNvGrpSpPr/>
          <p:nvPr/>
        </p:nvGrpSpPr>
        <p:grpSpPr>
          <a:xfrm>
            <a:off x="2225177" y="3328178"/>
            <a:ext cx="594744" cy="803325"/>
            <a:chOff x="4515292" y="3835842"/>
            <a:chExt cx="637788" cy="829063"/>
          </a:xfrm>
        </p:grpSpPr>
        <p:sp>
          <p:nvSpPr>
            <p:cNvPr id="49" name="Oval 48">
              <a:extLst>
                <a:ext uri="{FF2B5EF4-FFF2-40B4-BE49-F238E27FC236}">
                  <a16:creationId xmlns:a16="http://schemas.microsoft.com/office/drawing/2014/main" id="{6ADD9685-2AF2-0F47-864F-C04DEB548CBF}"/>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2C0CD6CD-8ED9-6847-ACB8-F4EC0F42C9B5}"/>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F8B050B2-4E91-D942-90C4-41BA4EC53D00}"/>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3" name="Straight Arrow Connector 52">
              <a:extLst>
                <a:ext uri="{FF2B5EF4-FFF2-40B4-BE49-F238E27FC236}">
                  <a16:creationId xmlns:a16="http://schemas.microsoft.com/office/drawing/2014/main" id="{3C70BF87-9F85-9C42-BDF2-1CBBD0B10A26}"/>
                </a:ext>
              </a:extLst>
            </p:cNvPr>
            <p:cNvCxnSpPr>
              <a:cxnSpLocks/>
              <a:stCxn id="49" idx="7"/>
              <a:endCxn id="5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2C933B-DBCA-4E48-9147-5A76BBA5432A}"/>
                </a:ext>
              </a:extLst>
            </p:cNvPr>
            <p:cNvCxnSpPr>
              <a:cxnSpLocks/>
              <a:stCxn id="49" idx="5"/>
              <a:endCxn id="51"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7420210-6BCB-954D-8A91-E41BB2077B27}"/>
              </a:ext>
            </a:extLst>
          </p:cNvPr>
          <p:cNvGrpSpPr/>
          <p:nvPr/>
        </p:nvGrpSpPr>
        <p:grpSpPr>
          <a:xfrm>
            <a:off x="8089624" y="3328178"/>
            <a:ext cx="594744" cy="803325"/>
            <a:chOff x="4515292" y="3835842"/>
            <a:chExt cx="637788" cy="829063"/>
          </a:xfrm>
        </p:grpSpPr>
        <p:sp>
          <p:nvSpPr>
            <p:cNvPr id="26" name="Oval 25">
              <a:extLst>
                <a:ext uri="{FF2B5EF4-FFF2-40B4-BE49-F238E27FC236}">
                  <a16:creationId xmlns:a16="http://schemas.microsoft.com/office/drawing/2014/main" id="{7802B8F3-A976-B748-9CA8-1CAC78F166F8}"/>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9B4A0E9D-0837-C649-BA0E-7BBF4C9BA42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BEC8D376-A759-9144-A4F3-D93952B80ED3}"/>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9" name="Straight Arrow Connector 28">
              <a:extLst>
                <a:ext uri="{FF2B5EF4-FFF2-40B4-BE49-F238E27FC236}">
                  <a16:creationId xmlns:a16="http://schemas.microsoft.com/office/drawing/2014/main" id="{A4839D01-4B5A-B542-889E-D829E30C9325}"/>
                </a:ext>
              </a:extLst>
            </p:cNvPr>
            <p:cNvCxnSpPr>
              <a:cxnSpLocks/>
              <a:stCxn id="26" idx="7"/>
              <a:endCxn id="2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8EBE9F-B68C-DA46-87B9-0FB3C81F800E}"/>
                </a:ext>
              </a:extLst>
            </p:cNvPr>
            <p:cNvCxnSpPr>
              <a:cxnSpLocks/>
              <a:stCxn id="26" idx="5"/>
              <a:endCxn id="2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0D0ACA54-4E68-8640-B670-8A24069240BF}"/>
              </a:ext>
            </a:extLst>
          </p:cNvPr>
          <p:cNvSpPr/>
          <p:nvPr/>
        </p:nvSpPr>
        <p:spPr>
          <a:xfrm>
            <a:off x="1988107" y="5122430"/>
            <a:ext cx="4086760" cy="1374672"/>
          </a:xfrm>
          <a:prstGeom prst="rect">
            <a:avLst/>
          </a:prstGeom>
          <a:solidFill>
            <a:schemeClr val="tx1"/>
          </a:solidFill>
        </p:spPr>
        <p:txBody>
          <a:bodyPr wrap="square">
            <a:spAutoFit/>
          </a:bodyPr>
          <a:lstStyle/>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InventoryManager</a:t>
            </a:r>
            <a:r>
              <a:rPr lang="en-GB" sz="1400" dirty="0">
                <a:solidFill>
                  <a:srgbClr val="D4D4D4"/>
                </a:solidFill>
                <a:latin typeface="Menlo" panose="020B0609030804020204" pitchFamily="49" charset="0"/>
              </a:rPr>
              <a:t> {</a:t>
            </a:r>
          </a:p>
          <a:p>
            <a:br>
              <a:rPr lang="en-GB" sz="1400" dirty="0">
                <a:solidFill>
                  <a:srgbClr val="D4D4D4"/>
                </a:solidFill>
                <a:latin typeface="Menlo" panose="020B0609030804020204" pitchFamily="49" charset="0"/>
              </a:rPr>
            </a:br>
            <a:r>
              <a:rPr lang="en-GB" sz="1400" dirty="0">
                <a:solidFill>
                  <a:srgbClr val="4EC9B0"/>
                </a:solidFill>
                <a:latin typeface="Menlo" panose="020B0609030804020204" pitchFamily="49" charset="0"/>
              </a:rPr>
              <a:t>@Inject</a:t>
            </a:r>
            <a:endParaRPr lang="en-GB" sz="1400" dirty="0">
              <a:solidFill>
                <a:srgbClr val="D4D4D4"/>
              </a:solidFill>
              <a:latin typeface="Menlo" panose="020B0609030804020204" pitchFamily="49" charset="0"/>
            </a:endParaRPr>
          </a:p>
          <a:p>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SystemClient</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systemClient</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213388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609600" y="273788"/>
            <a:ext cx="10972800" cy="1143000"/>
          </a:xfrm>
        </p:spPr>
        <p:txBody>
          <a:bodyPr/>
          <a:lstStyle/>
          <a:p>
            <a:r>
              <a:rPr lang="en-US" dirty="0"/>
              <a:t>JSON-B &amp; JSON-P</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2014041" y="1471186"/>
            <a:ext cx="1868681" cy="1584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699698" y="1497692"/>
            <a:ext cx="1830232" cy="1671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  B</a:t>
            </a:r>
          </a:p>
        </p:txBody>
      </p:sp>
      <p:cxnSp>
        <p:nvCxnSpPr>
          <p:cNvPr id="8" name="Straight Arrow Connector 7">
            <a:extLst>
              <a:ext uri="{FF2B5EF4-FFF2-40B4-BE49-F238E27FC236}">
                <a16:creationId xmlns:a16="http://schemas.microsoft.com/office/drawing/2014/main" id="{77D37163-B499-C445-9560-15EEA2636955}"/>
              </a:ext>
            </a:extLst>
          </p:cNvPr>
          <p:cNvCxnSpPr>
            <a:cxnSpLocks/>
          </p:cNvCxnSpPr>
          <p:nvPr/>
        </p:nvCxnSpPr>
        <p:spPr>
          <a:xfrm>
            <a:off x="3922295" y="2230959"/>
            <a:ext cx="3748937" cy="4918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D64B42E8-2C6C-B543-8FA6-E35502C98698}"/>
              </a:ext>
            </a:extLst>
          </p:cNvPr>
          <p:cNvPicPr>
            <a:picLocks noChangeAspect="1"/>
          </p:cNvPicPr>
          <p:nvPr/>
        </p:nvPicPr>
        <p:blipFill>
          <a:blip r:embed="rId3"/>
          <a:stretch>
            <a:fillRect/>
          </a:stretch>
        </p:blipFill>
        <p:spPr>
          <a:xfrm>
            <a:off x="5711525" y="2349374"/>
            <a:ext cx="587676" cy="587676"/>
          </a:xfrm>
          <a:prstGeom prst="rect">
            <a:avLst/>
          </a:prstGeom>
        </p:spPr>
      </p:pic>
      <p:grpSp>
        <p:nvGrpSpPr>
          <p:cNvPr id="42" name="Group 41">
            <a:extLst>
              <a:ext uri="{FF2B5EF4-FFF2-40B4-BE49-F238E27FC236}">
                <a16:creationId xmlns:a16="http://schemas.microsoft.com/office/drawing/2014/main" id="{DE96EA72-6FD9-2E44-B2BC-D2B12D24C94A}"/>
              </a:ext>
            </a:extLst>
          </p:cNvPr>
          <p:cNvGrpSpPr/>
          <p:nvPr/>
        </p:nvGrpSpPr>
        <p:grpSpPr>
          <a:xfrm>
            <a:off x="2357529" y="1944534"/>
            <a:ext cx="594744" cy="803325"/>
            <a:chOff x="4515292" y="3835842"/>
            <a:chExt cx="637788" cy="829063"/>
          </a:xfrm>
        </p:grpSpPr>
        <p:sp>
          <p:nvSpPr>
            <p:cNvPr id="43" name="Oval 42">
              <a:extLst>
                <a:ext uri="{FF2B5EF4-FFF2-40B4-BE49-F238E27FC236}">
                  <a16:creationId xmlns:a16="http://schemas.microsoft.com/office/drawing/2014/main" id="{335ACF34-F74F-3C4A-965C-D0CC66BA9412}"/>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CEBAB24C-A2BA-ED4B-AA38-37F87CB46119}"/>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191E51DE-928C-E847-B00C-B9C1CE4B8E8A}"/>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6" name="Straight Arrow Connector 45">
              <a:extLst>
                <a:ext uri="{FF2B5EF4-FFF2-40B4-BE49-F238E27FC236}">
                  <a16:creationId xmlns:a16="http://schemas.microsoft.com/office/drawing/2014/main" id="{A9747591-949E-3F42-94F3-B734EEC86B89}"/>
                </a:ext>
              </a:extLst>
            </p:cNvPr>
            <p:cNvCxnSpPr>
              <a:cxnSpLocks/>
              <a:stCxn id="43" idx="7"/>
              <a:endCxn id="44"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B09262-42C3-AA4C-9B1E-D25B5DBA03B2}"/>
                </a:ext>
              </a:extLst>
            </p:cNvPr>
            <p:cNvCxnSpPr>
              <a:cxnSpLocks/>
              <a:stCxn id="43" idx="5"/>
              <a:endCxn id="45"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030E6C8-6883-014D-BBB9-FFF609E4B7E3}"/>
              </a:ext>
            </a:extLst>
          </p:cNvPr>
          <p:cNvGrpSpPr/>
          <p:nvPr/>
        </p:nvGrpSpPr>
        <p:grpSpPr>
          <a:xfrm>
            <a:off x="8089624" y="1944534"/>
            <a:ext cx="594744" cy="803325"/>
            <a:chOff x="4515292" y="3835842"/>
            <a:chExt cx="637788" cy="829063"/>
          </a:xfrm>
        </p:grpSpPr>
        <p:sp>
          <p:nvSpPr>
            <p:cNvPr id="49" name="Oval 48">
              <a:extLst>
                <a:ext uri="{FF2B5EF4-FFF2-40B4-BE49-F238E27FC236}">
                  <a16:creationId xmlns:a16="http://schemas.microsoft.com/office/drawing/2014/main" id="{E7571953-6D8B-8B40-A1E9-A3C5D45CC752}"/>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8D355FB4-7C9D-4243-A49E-A0454D382D21}"/>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149E0B60-5DA9-7F48-AE11-A26B4179A25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2" name="Straight Arrow Connector 51">
              <a:extLst>
                <a:ext uri="{FF2B5EF4-FFF2-40B4-BE49-F238E27FC236}">
                  <a16:creationId xmlns:a16="http://schemas.microsoft.com/office/drawing/2014/main" id="{260CECC6-2BFC-654C-8511-129E3CF9122E}"/>
                </a:ext>
              </a:extLst>
            </p:cNvPr>
            <p:cNvCxnSpPr>
              <a:cxnSpLocks/>
              <a:stCxn id="49" idx="7"/>
              <a:endCxn id="5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B8257-FAA3-7F40-903A-F83A50193DAF}"/>
                </a:ext>
              </a:extLst>
            </p:cNvPr>
            <p:cNvCxnSpPr>
              <a:cxnSpLocks/>
              <a:stCxn id="49" idx="5"/>
              <a:endCxn id="51"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468E188-950F-2346-A048-644E0B1815FC}"/>
              </a:ext>
            </a:extLst>
          </p:cNvPr>
          <p:cNvSpPr/>
          <p:nvPr/>
        </p:nvSpPr>
        <p:spPr>
          <a:xfrm>
            <a:off x="6179352" y="4104565"/>
            <a:ext cx="5403048" cy="1784912"/>
          </a:xfrm>
          <a:prstGeom prst="rect">
            <a:avLst/>
          </a:prstGeom>
          <a:solidFill>
            <a:schemeClr val="tx1"/>
          </a:solidFill>
        </p:spPr>
        <p:txBody>
          <a:bodyPr wrap="square">
            <a:spAutoFit/>
          </a:bodyPr>
          <a:lstStyle/>
          <a:p>
            <a:r>
              <a:rPr lang="en-GB" sz="1333" dirty="0">
                <a:solidFill>
                  <a:srgbClr val="569CD6"/>
                </a:solidFill>
                <a:latin typeface="Menlo" panose="020B0609030804020204" pitchFamily="49" charset="0"/>
              </a:rPr>
              <a:t>...</a:t>
            </a:r>
            <a:endParaRPr lang="en-GB" sz="1333" dirty="0">
              <a:solidFill>
                <a:srgbClr val="D4D4D4"/>
              </a:solidFill>
              <a:latin typeface="Menlo" panose="020B0609030804020204" pitchFamily="49" charset="0"/>
            </a:endParaRPr>
          </a:p>
          <a:p>
            <a:br>
              <a:rPr lang="en-GB" sz="1333" dirty="0">
                <a:solidFill>
                  <a:srgbClr val="D4D4D4"/>
                </a:solidFill>
                <a:latin typeface="Menlo" panose="020B0609030804020204" pitchFamily="49" charset="0"/>
              </a:rPr>
            </a:br>
            <a:r>
              <a:rPr lang="en-GB" sz="1400" dirty="0">
                <a:solidFill>
                  <a:srgbClr val="4EC9B0"/>
                </a:solidFill>
                <a:latin typeface="Menlo" panose="020B0609030804020204" pitchFamily="49" charset="0"/>
              </a:rPr>
              <a:t>@GET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@Produces</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MediaType</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APPLICATION_JSON</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InventoryList</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listContents</a:t>
            </a:r>
            <a:r>
              <a:rPr lang="en-GB" sz="1400" dirty="0">
                <a:solidFill>
                  <a:srgbClr val="D4D4D4"/>
                </a:solidFill>
                <a:latin typeface="Menlo" panose="020B0609030804020204" pitchFamily="49" charset="0"/>
              </a:rPr>
              <a:t>() {</a:t>
            </a:r>
          </a:p>
          <a:p>
            <a:r>
              <a:rPr lang="en-GB" sz="1400" dirty="0">
                <a:solidFill>
                  <a:srgbClr val="C586C0"/>
                </a:solidFill>
                <a:latin typeface="Menlo" panose="020B0609030804020204" pitchFamily="49" charset="0"/>
              </a:rPr>
              <a:t>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manager</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list</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
        <p:nvSpPr>
          <p:cNvPr id="7" name="Rectangle 6">
            <a:extLst>
              <a:ext uri="{FF2B5EF4-FFF2-40B4-BE49-F238E27FC236}">
                <a16:creationId xmlns:a16="http://schemas.microsoft.com/office/drawing/2014/main" id="{5990E6E1-A62E-984E-9E01-E34BF764B9D4}"/>
              </a:ext>
            </a:extLst>
          </p:cNvPr>
          <p:cNvSpPr/>
          <p:nvPr/>
        </p:nvSpPr>
        <p:spPr>
          <a:xfrm>
            <a:off x="258118" y="3335640"/>
            <a:ext cx="5747245" cy="3539430"/>
          </a:xfrm>
          <a:prstGeom prst="rect">
            <a:avLst/>
          </a:prstGeom>
          <a:solidFill>
            <a:schemeClr val="tx1"/>
          </a:solidFill>
        </p:spPr>
        <p:txBody>
          <a:bodyPr wrap="square">
            <a:spAutoFit/>
          </a:bodyPr>
          <a:lstStyle/>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InventoryList</a:t>
            </a:r>
            <a:r>
              <a:rPr lang="en-GB" sz="1400" dirty="0">
                <a:solidFill>
                  <a:srgbClr val="D4D4D4"/>
                </a:solidFill>
                <a:latin typeface="Menlo" panose="020B0609030804020204" pitchFamily="49" charset="0"/>
              </a:rPr>
              <a:t> {</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List</a:t>
            </a:r>
            <a:r>
              <a:rPr lang="en-GB" sz="1400" dirty="0">
                <a:solidFill>
                  <a:srgbClr val="D4D4D4"/>
                </a:solidFill>
                <a:latin typeface="Menlo" panose="020B0609030804020204" pitchFamily="49" charset="0"/>
              </a:rPr>
              <a:t>&lt;</a:t>
            </a:r>
            <a:r>
              <a:rPr lang="en-GB" sz="1400" dirty="0" err="1">
                <a:solidFill>
                  <a:srgbClr val="4EC9B0"/>
                </a:solidFill>
                <a:latin typeface="Menlo" panose="020B0609030804020204" pitchFamily="49" charset="0"/>
              </a:rPr>
              <a:t>SystemData</a:t>
            </a:r>
            <a:r>
              <a:rPr lang="en-GB" sz="1400" dirty="0">
                <a:solidFill>
                  <a:srgbClr val="D4D4D4"/>
                </a:solidFill>
                <a:latin typeface="Menlo" panose="020B0609030804020204" pitchFamily="49" charset="0"/>
              </a:rPr>
              <a:t>&gt; </a:t>
            </a:r>
            <a:r>
              <a:rPr lang="en-GB" sz="1400" dirty="0">
                <a:solidFill>
                  <a:srgbClr val="9CDCFE"/>
                </a:solidFill>
                <a:latin typeface="Menlo" panose="020B0609030804020204" pitchFamily="49" charset="0"/>
              </a:rPr>
              <a:t>systems</a:t>
            </a:r>
            <a:r>
              <a:rPr lang="en-GB" sz="1400" dirty="0">
                <a:solidFill>
                  <a:srgbClr val="D4D4D4"/>
                </a:solidFill>
                <a:latin typeface="Menlo" panose="020B0609030804020204" pitchFamily="49" charset="0"/>
              </a:rPr>
              <a:t>;</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InventoryList</a:t>
            </a:r>
            <a:r>
              <a:rPr lang="en-GB" sz="1400" dirty="0">
                <a:solidFill>
                  <a:srgbClr val="D4D4D4"/>
                </a:solidFill>
                <a:latin typeface="Menlo" panose="020B0609030804020204" pitchFamily="49" charset="0"/>
              </a:rPr>
              <a:t>(</a:t>
            </a:r>
            <a:r>
              <a:rPr lang="en-GB" sz="1400" dirty="0">
                <a:solidFill>
                  <a:srgbClr val="4EC9B0"/>
                </a:solidFill>
                <a:latin typeface="Menlo" panose="020B0609030804020204" pitchFamily="49" charset="0"/>
              </a:rPr>
              <a:t>List</a:t>
            </a:r>
            <a:r>
              <a:rPr lang="en-GB" sz="1400" dirty="0">
                <a:solidFill>
                  <a:srgbClr val="D4D4D4"/>
                </a:solidFill>
                <a:latin typeface="Menlo" panose="020B0609030804020204" pitchFamily="49" charset="0"/>
              </a:rPr>
              <a:t>&lt;</a:t>
            </a:r>
            <a:r>
              <a:rPr lang="en-GB" sz="1400" dirty="0" err="1">
                <a:solidFill>
                  <a:srgbClr val="4EC9B0"/>
                </a:solidFill>
                <a:latin typeface="Menlo" panose="020B0609030804020204" pitchFamily="49" charset="0"/>
              </a:rPr>
              <a:t>SystemData</a:t>
            </a:r>
            <a:r>
              <a:rPr lang="en-GB" sz="1400" dirty="0">
                <a:solidFill>
                  <a:srgbClr val="D4D4D4"/>
                </a:solidFill>
                <a:latin typeface="Menlo" panose="020B0609030804020204" pitchFamily="49" charset="0"/>
              </a:rPr>
              <a:t>&gt; </a:t>
            </a:r>
            <a:r>
              <a:rPr lang="en-GB" sz="1400" dirty="0">
                <a:solidFill>
                  <a:srgbClr val="9CDCFE"/>
                </a:solidFill>
                <a:latin typeface="Menlo" panose="020B0609030804020204" pitchFamily="49" charset="0"/>
              </a:rPr>
              <a:t>systems</a:t>
            </a:r>
            <a:r>
              <a:rPr lang="en-GB" sz="1400" dirty="0">
                <a:solidFill>
                  <a:srgbClr val="D4D4D4"/>
                </a:solidFill>
                <a:latin typeface="Menlo" panose="020B0609030804020204" pitchFamily="49" charset="0"/>
              </a:rPr>
              <a:t>) {</a:t>
            </a:r>
          </a:p>
          <a:p>
            <a:pPr lvl="1"/>
            <a:r>
              <a:rPr lang="en-GB" sz="1400" dirty="0">
                <a:solidFill>
                  <a:srgbClr val="569CD6"/>
                </a:solidFill>
                <a:latin typeface="Menlo" panose="020B0609030804020204" pitchFamily="49" charset="0"/>
              </a:rPr>
              <a:t>   </a:t>
            </a:r>
            <a:r>
              <a:rPr lang="en-GB" sz="1400" dirty="0" err="1">
                <a:solidFill>
                  <a:srgbClr val="569CD6"/>
                </a:solidFill>
                <a:latin typeface="Menlo" panose="020B0609030804020204" pitchFamily="49" charset="0"/>
              </a:rPr>
              <a:t>this</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systems</a:t>
            </a:r>
            <a:r>
              <a:rPr lang="en-GB" sz="1400" dirty="0">
                <a:solidFill>
                  <a:srgbClr val="D4D4D4"/>
                </a:solidFill>
                <a:latin typeface="Menlo" panose="020B0609030804020204" pitchFamily="49" charset="0"/>
              </a:rPr>
              <a:t> = systems;</a:t>
            </a:r>
          </a:p>
          <a:p>
            <a:pPr lvl="1"/>
            <a:r>
              <a:rPr lang="en-GB" sz="1400" dirty="0">
                <a:solidFill>
                  <a:srgbClr val="D4D4D4"/>
                </a:solidFill>
                <a:latin typeface="Menlo" panose="020B0609030804020204" pitchFamily="49" charset="0"/>
              </a:rPr>
              <a:t>}</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List</a:t>
            </a:r>
            <a:r>
              <a:rPr lang="en-GB" sz="1400" dirty="0">
                <a:solidFill>
                  <a:srgbClr val="D4D4D4"/>
                </a:solidFill>
                <a:latin typeface="Menlo" panose="020B0609030804020204" pitchFamily="49" charset="0"/>
              </a:rPr>
              <a:t>&lt;</a:t>
            </a:r>
            <a:r>
              <a:rPr lang="en-GB" sz="1400" dirty="0" err="1">
                <a:solidFill>
                  <a:srgbClr val="4EC9B0"/>
                </a:solidFill>
                <a:latin typeface="Menlo" panose="020B0609030804020204" pitchFamily="49" charset="0"/>
              </a:rPr>
              <a:t>SystemData</a:t>
            </a:r>
            <a:r>
              <a:rPr lang="en-GB" sz="1400" dirty="0">
                <a:solidFill>
                  <a:srgbClr val="D4D4D4"/>
                </a:solidFill>
                <a:latin typeface="Menlo" panose="020B0609030804020204" pitchFamily="49" charset="0"/>
              </a:rPr>
              <a:t>&gt; </a:t>
            </a:r>
            <a:r>
              <a:rPr lang="en-GB" sz="1400" dirty="0" err="1">
                <a:solidFill>
                  <a:srgbClr val="DCDCAA"/>
                </a:solidFill>
                <a:latin typeface="Menlo" panose="020B0609030804020204" pitchFamily="49" charset="0"/>
              </a:rPr>
              <a:t>getSystems</a:t>
            </a:r>
            <a:r>
              <a:rPr lang="en-GB" sz="1400" dirty="0">
                <a:solidFill>
                  <a:srgbClr val="D4D4D4"/>
                </a:solidFill>
                <a:latin typeface="Menlo" panose="020B0609030804020204" pitchFamily="49" charset="0"/>
              </a:rPr>
              <a:t>() {</a:t>
            </a:r>
          </a:p>
          <a:p>
            <a:pPr lvl="1"/>
            <a:r>
              <a:rPr lang="en-GB" sz="1400" dirty="0">
                <a:solidFill>
                  <a:srgbClr val="C586C0"/>
                </a:solidFill>
                <a:latin typeface="Menlo" panose="020B0609030804020204" pitchFamily="49" charset="0"/>
              </a:rPr>
              <a:t>  return</a:t>
            </a:r>
            <a:r>
              <a:rPr lang="en-GB" sz="1400" dirty="0">
                <a:solidFill>
                  <a:srgbClr val="D4D4D4"/>
                </a:solidFill>
                <a:latin typeface="Menlo" panose="020B0609030804020204" pitchFamily="49" charset="0"/>
              </a:rPr>
              <a:t> systems;</a:t>
            </a:r>
          </a:p>
          <a:p>
            <a:pPr lvl="1"/>
            <a:r>
              <a:rPr lang="en-GB" sz="1400" dirty="0">
                <a:solidFill>
                  <a:srgbClr val="D4D4D4"/>
                </a:solidFill>
                <a:latin typeface="Menlo" panose="020B0609030804020204" pitchFamily="49" charset="0"/>
              </a:rPr>
              <a:t>}</a:t>
            </a:r>
          </a:p>
          <a:p>
            <a:pPr lvl="1"/>
            <a:br>
              <a:rPr lang="en-GB" sz="1400" dirty="0">
                <a:solidFill>
                  <a:srgbClr val="D4D4D4"/>
                </a:solidFill>
                <a:latin typeface="Menlo" panose="020B0609030804020204" pitchFamily="49" charset="0"/>
              </a:rPr>
            </a:br>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int</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getTotal</a:t>
            </a:r>
            <a:r>
              <a:rPr lang="en-GB" sz="1400" dirty="0">
                <a:solidFill>
                  <a:srgbClr val="D4D4D4"/>
                </a:solidFill>
                <a:latin typeface="Menlo" panose="020B0609030804020204" pitchFamily="49" charset="0"/>
              </a:rPr>
              <a:t>() {</a:t>
            </a:r>
          </a:p>
          <a:p>
            <a:pPr lvl="1"/>
            <a:r>
              <a:rPr lang="en-GB" sz="1400" dirty="0">
                <a:solidFill>
                  <a:srgbClr val="C586C0"/>
                </a:solidFill>
                <a:latin typeface="Menlo" panose="020B0609030804020204" pitchFamily="49" charset="0"/>
              </a:rPr>
              <a:t>  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systems</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size</a:t>
            </a:r>
            <a:r>
              <a:rPr lang="en-GB" sz="1400" dirty="0">
                <a:solidFill>
                  <a:srgbClr val="D4D4D4"/>
                </a:solidFill>
                <a:latin typeface="Menlo" panose="020B0609030804020204" pitchFamily="49" charset="0"/>
              </a:rPr>
              <a:t>();</a:t>
            </a:r>
          </a:p>
          <a:p>
            <a:pPr lvl="1"/>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350991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2</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Microservices at Scale</a:t>
            </a:r>
          </a:p>
        </p:txBody>
      </p:sp>
    </p:spTree>
    <p:extLst>
      <p:ext uri="{BB962C8B-B14F-4D97-AF65-F5344CB8AC3E}">
        <p14:creationId xmlns:p14="http://schemas.microsoft.com/office/powerpoint/2010/main" val="375459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Eclipse </a:t>
            </a:r>
            <a:r>
              <a:rPr lang="en" sz="4800" dirty="0" err="1"/>
              <a:t>MicroProfile</a:t>
            </a:r>
            <a:endParaRPr sz="4800" dirty="0"/>
          </a:p>
        </p:txBody>
      </p:sp>
      <p:sp>
        <p:nvSpPr>
          <p:cNvPr id="242" name="Shape 242"/>
          <p:cNvSpPr txBox="1"/>
          <p:nvPr/>
        </p:nvSpPr>
        <p:spPr>
          <a:xfrm>
            <a:off x="8531443" y="4044228"/>
            <a:ext cx="15604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43" name="Shape 243"/>
          <p:cNvSpPr txBox="1"/>
          <p:nvPr/>
        </p:nvSpPr>
        <p:spPr>
          <a:xfrm>
            <a:off x="5269416"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44" name="Shape 244"/>
          <p:cNvSpPr txBox="1"/>
          <p:nvPr/>
        </p:nvSpPr>
        <p:spPr>
          <a:xfrm>
            <a:off x="3644165"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5" name="Shape 245"/>
          <p:cNvSpPr txBox="1"/>
          <p:nvPr/>
        </p:nvSpPr>
        <p:spPr>
          <a:xfrm>
            <a:off x="7681051"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246" name="Shape 246"/>
          <p:cNvSpPr txBox="1"/>
          <p:nvPr/>
        </p:nvSpPr>
        <p:spPr>
          <a:xfrm>
            <a:off x="4430549"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Fault</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Tolerance</a:t>
            </a:r>
            <a:endParaRPr sz="1600" dirty="0">
              <a:solidFill>
                <a:srgbClr val="FFFFFF"/>
              </a:solidFill>
              <a:latin typeface="Proxima Nova"/>
              <a:ea typeface="Proxima Nova"/>
              <a:cs typeface="Proxima Nova"/>
              <a:sym typeface="Proxima Nova"/>
            </a:endParaRPr>
          </a:p>
        </p:txBody>
      </p:sp>
      <p:sp>
        <p:nvSpPr>
          <p:cNvPr id="247" name="Shape 247"/>
          <p:cNvSpPr txBox="1"/>
          <p:nvPr/>
        </p:nvSpPr>
        <p:spPr>
          <a:xfrm>
            <a:off x="6055800"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Propagation </a:t>
            </a:r>
            <a:endParaRPr sz="1600" dirty="0">
              <a:solidFill>
                <a:srgbClr val="FFFFFF"/>
              </a:solidFill>
              <a:latin typeface="Proxima Nova"/>
              <a:ea typeface="Proxima Nova"/>
              <a:cs typeface="Proxima Nova"/>
              <a:sym typeface="Proxima Nova"/>
            </a:endParaRPr>
          </a:p>
        </p:txBody>
      </p:sp>
      <p:sp>
        <p:nvSpPr>
          <p:cNvPr id="251" name="Shape 251"/>
          <p:cNvSpPr txBox="1"/>
          <p:nvPr/>
        </p:nvSpPr>
        <p:spPr>
          <a:xfrm>
            <a:off x="2805299" y="320943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258" name="Shape 258"/>
          <p:cNvSpPr txBox="1"/>
          <p:nvPr/>
        </p:nvSpPr>
        <p:spPr>
          <a:xfrm>
            <a:off x="2018915"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15" name="Shape 243">
            <a:extLst>
              <a:ext uri="{FF2B5EF4-FFF2-40B4-BE49-F238E27FC236}">
                <a16:creationId xmlns:a16="http://schemas.microsoft.com/office/drawing/2014/main" id="{54567E9B-C49E-F44A-B8A4-B0F37DCE8EA1}"/>
              </a:ext>
            </a:extLst>
          </p:cNvPr>
          <p:cNvSpPr txBox="1"/>
          <p:nvPr/>
        </p:nvSpPr>
        <p:spPr>
          <a:xfrm>
            <a:off x="6894667" y="404422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spTree>
    <p:extLst>
      <p:ext uri="{BB962C8B-B14F-4D97-AF65-F5344CB8AC3E}">
        <p14:creationId xmlns:p14="http://schemas.microsoft.com/office/powerpoint/2010/main" val="130633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normAutofit/>
          </a:bodyPr>
          <a:lstStyle/>
          <a:p>
            <a:r>
              <a:rPr lang="en-US" dirty="0"/>
              <a:t>Where were we...?</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2896014"/>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p:cNvCxnSpPr>
          <p:nvPr/>
        </p:nvCxnSpPr>
        <p:spPr>
          <a:xfrm>
            <a:off x="3956106" y="3880013"/>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68B8B6E-EFE2-814C-819C-426B89827673}"/>
              </a:ext>
            </a:extLst>
          </p:cNvPr>
          <p:cNvPicPr>
            <a:picLocks noChangeAspect="1"/>
          </p:cNvPicPr>
          <p:nvPr/>
        </p:nvPicPr>
        <p:blipFill>
          <a:blip r:embed="rId3"/>
          <a:stretch>
            <a:fillRect/>
          </a:stretch>
        </p:blipFill>
        <p:spPr>
          <a:xfrm>
            <a:off x="6557967" y="3965357"/>
            <a:ext cx="587676" cy="587676"/>
          </a:xfrm>
          <a:prstGeom prst="rect">
            <a:avLst/>
          </a:prstGeom>
        </p:spPr>
      </p:pic>
      <p:grpSp>
        <p:nvGrpSpPr>
          <p:cNvPr id="25" name="Group 24">
            <a:extLst>
              <a:ext uri="{FF2B5EF4-FFF2-40B4-BE49-F238E27FC236}">
                <a16:creationId xmlns:a16="http://schemas.microsoft.com/office/drawing/2014/main" id="{D18B120C-1D68-704D-8B63-6AFF540A45E2}"/>
              </a:ext>
            </a:extLst>
          </p:cNvPr>
          <p:cNvGrpSpPr/>
          <p:nvPr/>
        </p:nvGrpSpPr>
        <p:grpSpPr>
          <a:xfrm>
            <a:off x="2225177" y="3328178"/>
            <a:ext cx="594744" cy="803325"/>
            <a:chOff x="4515292" y="3835842"/>
            <a:chExt cx="637788" cy="829063"/>
          </a:xfrm>
        </p:grpSpPr>
        <p:sp>
          <p:nvSpPr>
            <p:cNvPr id="26" name="Oval 25">
              <a:extLst>
                <a:ext uri="{FF2B5EF4-FFF2-40B4-BE49-F238E27FC236}">
                  <a16:creationId xmlns:a16="http://schemas.microsoft.com/office/drawing/2014/main" id="{1275CC9E-592C-7D49-98D2-CFD6CF84926F}"/>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81779AC0-913E-6B48-9AC2-B521E92FD775}"/>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723BFA4D-2128-344A-B072-17992DBB767A}"/>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9" name="Straight Arrow Connector 28">
              <a:extLst>
                <a:ext uri="{FF2B5EF4-FFF2-40B4-BE49-F238E27FC236}">
                  <a16:creationId xmlns:a16="http://schemas.microsoft.com/office/drawing/2014/main" id="{55D402B9-5AC7-F342-B44E-2773EE62C57E}"/>
                </a:ext>
              </a:extLst>
            </p:cNvPr>
            <p:cNvCxnSpPr>
              <a:cxnSpLocks/>
              <a:stCxn id="26" idx="7"/>
              <a:endCxn id="2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8026DD-3986-B74D-BAB1-5A67E22F1840}"/>
                </a:ext>
              </a:extLst>
            </p:cNvPr>
            <p:cNvCxnSpPr>
              <a:cxnSpLocks/>
              <a:stCxn id="26" idx="5"/>
              <a:endCxn id="2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4D1AC90-9CB6-5D45-A0E4-939BD8CEFC46}"/>
              </a:ext>
            </a:extLst>
          </p:cNvPr>
          <p:cNvGrpSpPr/>
          <p:nvPr/>
        </p:nvGrpSpPr>
        <p:grpSpPr>
          <a:xfrm>
            <a:off x="8089624" y="3328178"/>
            <a:ext cx="594744" cy="803325"/>
            <a:chOff x="4515292" y="3835842"/>
            <a:chExt cx="637788" cy="829063"/>
          </a:xfrm>
        </p:grpSpPr>
        <p:sp>
          <p:nvSpPr>
            <p:cNvPr id="32" name="Oval 31">
              <a:extLst>
                <a:ext uri="{FF2B5EF4-FFF2-40B4-BE49-F238E27FC236}">
                  <a16:creationId xmlns:a16="http://schemas.microsoft.com/office/drawing/2014/main" id="{DF328423-D863-D84B-B6A1-34F293B971F4}"/>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974B16E7-8BB2-3948-BD4E-6A829526C2DD}"/>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14DEC1EA-1125-2E4F-A847-B3A75F65212D}"/>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AAEE41B2-BB50-3B48-A747-A5675BDF7B1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CDA24B-CC77-7E41-B5BD-A6DEB5D210BF}"/>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296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117036" y="226943"/>
            <a:ext cx="11670986" cy="1143000"/>
          </a:xfrm>
        </p:spPr>
        <p:txBody>
          <a:bodyPr>
            <a:normAutofit/>
          </a:bodyPr>
          <a:lstStyle/>
          <a:p>
            <a:r>
              <a:rPr lang="en-US" dirty="0"/>
              <a:t>MicroProfile </a:t>
            </a:r>
            <a:r>
              <a:rPr lang="en-US" dirty="0" err="1"/>
              <a:t>OpenAPI</a:t>
            </a:r>
            <a:endParaRPr lang="en-US" dirty="0"/>
          </a:p>
        </p:txBody>
      </p:sp>
      <p:sp>
        <p:nvSpPr>
          <p:cNvPr id="4" name="Rounded Rectangle 3">
            <a:extLst>
              <a:ext uri="{FF2B5EF4-FFF2-40B4-BE49-F238E27FC236}">
                <a16:creationId xmlns:a16="http://schemas.microsoft.com/office/drawing/2014/main" id="{6A5D3391-849E-7243-997B-3D1017C50383}"/>
              </a:ext>
            </a:extLst>
          </p:cNvPr>
          <p:cNvSpPr/>
          <p:nvPr/>
        </p:nvSpPr>
        <p:spPr>
          <a:xfrm>
            <a:off x="929328" y="4315746"/>
            <a:ext cx="1673821" cy="1461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4799164" y="4325197"/>
            <a:ext cx="1673822" cy="1461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5" idx="1"/>
          </p:cNvCxnSpPr>
          <p:nvPr/>
        </p:nvCxnSpPr>
        <p:spPr>
          <a:xfrm>
            <a:off x="2603149" y="5046745"/>
            <a:ext cx="2196015" cy="94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2928529" y="4929545"/>
            <a:ext cx="605281" cy="511807"/>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24" name="Picture 23">
            <a:extLst>
              <a:ext uri="{FF2B5EF4-FFF2-40B4-BE49-F238E27FC236}">
                <a16:creationId xmlns:a16="http://schemas.microsoft.com/office/drawing/2014/main" id="{E68B8B6E-EFE2-814C-819C-426B89827673}"/>
              </a:ext>
            </a:extLst>
          </p:cNvPr>
          <p:cNvPicPr>
            <a:picLocks noChangeAspect="1"/>
          </p:cNvPicPr>
          <p:nvPr/>
        </p:nvPicPr>
        <p:blipFill>
          <a:blip r:embed="rId4"/>
          <a:stretch>
            <a:fillRect/>
          </a:stretch>
        </p:blipFill>
        <p:spPr>
          <a:xfrm>
            <a:off x="4022792" y="4997232"/>
            <a:ext cx="499830" cy="499830"/>
          </a:xfrm>
          <a:prstGeom prst="rect">
            <a:avLst/>
          </a:prstGeom>
        </p:spPr>
      </p:pic>
      <p:grpSp>
        <p:nvGrpSpPr>
          <p:cNvPr id="25" name="Group 24">
            <a:extLst>
              <a:ext uri="{FF2B5EF4-FFF2-40B4-BE49-F238E27FC236}">
                <a16:creationId xmlns:a16="http://schemas.microsoft.com/office/drawing/2014/main" id="{D18B120C-1D68-704D-8B63-6AFF540A45E2}"/>
              </a:ext>
            </a:extLst>
          </p:cNvPr>
          <p:cNvGrpSpPr/>
          <p:nvPr/>
        </p:nvGrpSpPr>
        <p:grpSpPr>
          <a:xfrm>
            <a:off x="1166398" y="4747909"/>
            <a:ext cx="505841" cy="596779"/>
            <a:chOff x="4515292" y="3835842"/>
            <a:chExt cx="637788" cy="829063"/>
          </a:xfrm>
        </p:grpSpPr>
        <p:sp>
          <p:nvSpPr>
            <p:cNvPr id="26" name="Oval 25">
              <a:extLst>
                <a:ext uri="{FF2B5EF4-FFF2-40B4-BE49-F238E27FC236}">
                  <a16:creationId xmlns:a16="http://schemas.microsoft.com/office/drawing/2014/main" id="{1275CC9E-592C-7D49-98D2-CFD6CF84926F}"/>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81779AC0-913E-6B48-9AC2-B521E92FD775}"/>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723BFA4D-2128-344A-B072-17992DBB767A}"/>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29" name="Straight Arrow Connector 28">
              <a:extLst>
                <a:ext uri="{FF2B5EF4-FFF2-40B4-BE49-F238E27FC236}">
                  <a16:creationId xmlns:a16="http://schemas.microsoft.com/office/drawing/2014/main" id="{55D402B9-5AC7-F342-B44E-2773EE62C57E}"/>
                </a:ext>
              </a:extLst>
            </p:cNvPr>
            <p:cNvCxnSpPr>
              <a:cxnSpLocks/>
              <a:stCxn id="26" idx="7"/>
              <a:endCxn id="2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8026DD-3986-B74D-BAB1-5A67E22F1840}"/>
                </a:ext>
              </a:extLst>
            </p:cNvPr>
            <p:cNvCxnSpPr>
              <a:cxnSpLocks/>
              <a:stCxn id="26" idx="5"/>
              <a:endCxn id="2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4D1AC90-9CB6-5D45-A0E4-939BD8CEFC46}"/>
              </a:ext>
            </a:extLst>
          </p:cNvPr>
          <p:cNvGrpSpPr/>
          <p:nvPr/>
        </p:nvGrpSpPr>
        <p:grpSpPr>
          <a:xfrm>
            <a:off x="5045631" y="4747909"/>
            <a:ext cx="505841" cy="596779"/>
            <a:chOff x="4515292" y="3835842"/>
            <a:chExt cx="637788" cy="829063"/>
          </a:xfrm>
        </p:grpSpPr>
        <p:sp>
          <p:nvSpPr>
            <p:cNvPr id="32" name="Oval 31">
              <a:extLst>
                <a:ext uri="{FF2B5EF4-FFF2-40B4-BE49-F238E27FC236}">
                  <a16:creationId xmlns:a16="http://schemas.microsoft.com/office/drawing/2014/main" id="{DF328423-D863-D84B-B6A1-34F293B971F4}"/>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974B16E7-8BB2-3948-BD4E-6A829526C2DD}"/>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14DEC1EA-1125-2E4F-A847-B3A75F65212D}"/>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AAEE41B2-BB50-3B48-A747-A5675BDF7B1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2CDA24B-CC77-7E41-B5BD-A6DEB5D210BF}"/>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6AE210F6-30C2-2449-9B5B-F43C6CB826A0}"/>
              </a:ext>
            </a:extLst>
          </p:cNvPr>
          <p:cNvSpPr/>
          <p:nvPr/>
        </p:nvSpPr>
        <p:spPr>
          <a:xfrm>
            <a:off x="6702464" y="403777"/>
            <a:ext cx="5085558" cy="6545318"/>
          </a:xfrm>
          <a:prstGeom prst="rect">
            <a:avLst/>
          </a:prstGeom>
          <a:solidFill>
            <a:schemeClr val="tx1"/>
          </a:solidFill>
        </p:spPr>
        <p:txBody>
          <a:bodyPr wrap="square">
            <a:spAutoFit/>
          </a:bodyPr>
          <a:lstStyle/>
          <a:p>
            <a:r>
              <a:rPr lang="en-GB" sz="1400" dirty="0" err="1">
                <a:solidFill>
                  <a:schemeClr val="bg1"/>
                </a:solidFill>
              </a:rPr>
              <a:t>openapi</a:t>
            </a:r>
            <a:r>
              <a:rPr lang="en-GB" sz="1400" dirty="0">
                <a:solidFill>
                  <a:schemeClr val="bg1"/>
                </a:solidFill>
              </a:rPr>
              <a:t>: 3.0.0 </a:t>
            </a:r>
          </a:p>
          <a:p>
            <a:r>
              <a:rPr lang="en-GB" sz="1400" dirty="0">
                <a:solidFill>
                  <a:schemeClr val="bg1"/>
                </a:solidFill>
              </a:rPr>
              <a:t>info: </a:t>
            </a:r>
          </a:p>
          <a:p>
            <a:r>
              <a:rPr lang="en-GB" sz="1400" dirty="0">
                <a:solidFill>
                  <a:schemeClr val="bg1"/>
                </a:solidFill>
              </a:rPr>
              <a:t>    title: Inventory App </a:t>
            </a:r>
          </a:p>
          <a:p>
            <a:r>
              <a:rPr lang="en-GB" sz="1400" dirty="0">
                <a:solidFill>
                  <a:schemeClr val="bg1"/>
                </a:solidFill>
              </a:rPr>
              <a:t>   description: App for storing JVM system properties  of various hosts. </a:t>
            </a:r>
          </a:p>
          <a:p>
            <a:r>
              <a:rPr lang="en-GB" sz="1400" dirty="0">
                <a:solidFill>
                  <a:schemeClr val="bg1"/>
                </a:solidFill>
              </a:rPr>
              <a:t>license: </a:t>
            </a:r>
          </a:p>
          <a:p>
            <a:r>
              <a:rPr lang="en-GB" sz="1400" dirty="0">
                <a:solidFill>
                  <a:schemeClr val="bg1"/>
                </a:solidFill>
              </a:rPr>
              <a:t>    name: Eclipse Public License - v 1.0 </a:t>
            </a:r>
          </a:p>
          <a:p>
            <a:r>
              <a:rPr lang="en-GB" sz="1400" dirty="0">
                <a:solidFill>
                  <a:schemeClr val="bg1"/>
                </a:solidFill>
              </a:rPr>
              <a:t>    </a:t>
            </a:r>
            <a:r>
              <a:rPr lang="en-GB" sz="1400" dirty="0" err="1">
                <a:solidFill>
                  <a:schemeClr val="bg1"/>
                </a:solidFill>
              </a:rPr>
              <a:t>url</a:t>
            </a:r>
            <a:r>
              <a:rPr lang="en-GB" sz="1400" dirty="0">
                <a:solidFill>
                  <a:schemeClr val="bg1"/>
                </a:solidFill>
              </a:rPr>
              <a:t>: https://</a:t>
            </a:r>
            <a:r>
              <a:rPr lang="en-GB" sz="1400" dirty="0" err="1">
                <a:solidFill>
                  <a:schemeClr val="bg1"/>
                </a:solidFill>
              </a:rPr>
              <a:t>www.eclipse.org</a:t>
            </a:r>
            <a:r>
              <a:rPr lang="en-GB" sz="1400" dirty="0">
                <a:solidFill>
                  <a:schemeClr val="bg1"/>
                </a:solidFill>
              </a:rPr>
              <a:t>/legal/epl-v10.html      </a:t>
            </a:r>
          </a:p>
          <a:p>
            <a:r>
              <a:rPr lang="en-GB" sz="1400" dirty="0">
                <a:solidFill>
                  <a:schemeClr val="bg1"/>
                </a:solidFill>
              </a:rPr>
              <a:t>version: "1.0" </a:t>
            </a:r>
          </a:p>
          <a:p>
            <a:r>
              <a:rPr lang="en-GB" sz="1400" dirty="0">
                <a:solidFill>
                  <a:schemeClr val="bg1"/>
                </a:solidFill>
              </a:rPr>
              <a:t>   servers: - </a:t>
            </a:r>
            <a:r>
              <a:rPr lang="en-GB" sz="1400" dirty="0" err="1">
                <a:solidFill>
                  <a:schemeClr val="bg1"/>
                </a:solidFill>
              </a:rPr>
              <a:t>url</a:t>
            </a:r>
            <a:r>
              <a:rPr lang="en-GB" sz="1400" dirty="0">
                <a:solidFill>
                  <a:schemeClr val="bg1"/>
                </a:solidFill>
              </a:rPr>
              <a:t>: http://localhost:{port} description: Simple Open Liberty. </a:t>
            </a:r>
          </a:p>
          <a:p>
            <a:r>
              <a:rPr lang="en-GB" sz="1400" dirty="0">
                <a:solidFill>
                  <a:schemeClr val="bg1"/>
                </a:solidFill>
              </a:rPr>
              <a:t>variables: </a:t>
            </a:r>
          </a:p>
          <a:p>
            <a:r>
              <a:rPr lang="en-GB" sz="1400" dirty="0">
                <a:solidFill>
                  <a:schemeClr val="bg1"/>
                </a:solidFill>
              </a:rPr>
              <a:t>   port: </a:t>
            </a:r>
          </a:p>
          <a:p>
            <a:r>
              <a:rPr lang="en-GB" sz="1400" dirty="0">
                <a:solidFill>
                  <a:schemeClr val="bg1"/>
                </a:solidFill>
              </a:rPr>
              <a:t>     description: Server HTTP port. </a:t>
            </a:r>
          </a:p>
          <a:p>
            <a:r>
              <a:rPr lang="en-GB" sz="1400" dirty="0">
                <a:solidFill>
                  <a:schemeClr val="bg1"/>
                </a:solidFill>
              </a:rPr>
              <a:t>     default: "9080" </a:t>
            </a:r>
          </a:p>
          <a:p>
            <a:r>
              <a:rPr lang="en-GB" sz="1400" dirty="0">
                <a:solidFill>
                  <a:schemeClr val="bg1"/>
                </a:solidFill>
              </a:rPr>
              <a:t>paths: </a:t>
            </a:r>
          </a:p>
          <a:p>
            <a:r>
              <a:rPr lang="en-GB" sz="1400" dirty="0">
                <a:solidFill>
                  <a:schemeClr val="bg1"/>
                </a:solidFill>
              </a:rPr>
              <a:t>    /inventory/systems: </a:t>
            </a:r>
          </a:p>
          <a:p>
            <a:r>
              <a:rPr lang="en-GB" sz="1400" dirty="0">
                <a:solidFill>
                  <a:schemeClr val="bg1"/>
                </a:solidFill>
              </a:rPr>
              <a:t>   get: </a:t>
            </a:r>
          </a:p>
          <a:p>
            <a:r>
              <a:rPr lang="en-GB" sz="1400" dirty="0">
                <a:solidFill>
                  <a:schemeClr val="bg1"/>
                </a:solidFill>
              </a:rPr>
              <a:t>        summary: List inventory contents. </a:t>
            </a:r>
          </a:p>
          <a:p>
            <a:r>
              <a:rPr lang="en-GB" sz="1400" dirty="0">
                <a:solidFill>
                  <a:schemeClr val="bg1"/>
                </a:solidFill>
              </a:rPr>
              <a:t>       description: Returns the currently stored </a:t>
            </a:r>
            <a:r>
              <a:rPr lang="en-GB" sz="1400" dirty="0" err="1">
                <a:solidFill>
                  <a:schemeClr val="bg1"/>
                </a:solidFill>
              </a:rPr>
              <a:t>host:properties</a:t>
            </a:r>
            <a:r>
              <a:rPr lang="en-GB" sz="1400" dirty="0">
                <a:solidFill>
                  <a:schemeClr val="bg1"/>
                </a:solidFill>
              </a:rPr>
              <a:t> pairs in the inventory. </a:t>
            </a:r>
          </a:p>
          <a:p>
            <a:r>
              <a:rPr lang="en-GB" sz="1400" dirty="0">
                <a:solidFill>
                  <a:schemeClr val="bg1"/>
                </a:solidFill>
              </a:rPr>
              <a:t>       </a:t>
            </a:r>
            <a:r>
              <a:rPr lang="en-GB" sz="1400" dirty="0" err="1">
                <a:solidFill>
                  <a:schemeClr val="bg1"/>
                </a:solidFill>
              </a:rPr>
              <a:t>operationId</a:t>
            </a:r>
            <a:r>
              <a:rPr lang="en-GB" sz="1400" dirty="0">
                <a:solidFill>
                  <a:schemeClr val="bg1"/>
                </a:solidFill>
              </a:rPr>
              <a:t>: </a:t>
            </a:r>
            <a:r>
              <a:rPr lang="en-GB" sz="1400" dirty="0" err="1">
                <a:solidFill>
                  <a:schemeClr val="bg1"/>
                </a:solidFill>
              </a:rPr>
              <a:t>listContents</a:t>
            </a:r>
            <a:r>
              <a:rPr lang="en-GB" sz="1400" dirty="0">
                <a:solidFill>
                  <a:schemeClr val="bg1"/>
                </a:solidFill>
              </a:rPr>
              <a:t> </a:t>
            </a:r>
          </a:p>
          <a:p>
            <a:r>
              <a:rPr lang="en-GB" sz="1400" dirty="0">
                <a:solidFill>
                  <a:schemeClr val="bg1"/>
                </a:solidFill>
              </a:rPr>
              <a:t>       responses: </a:t>
            </a:r>
          </a:p>
          <a:p>
            <a:r>
              <a:rPr lang="en-GB" sz="1400" dirty="0">
                <a:solidFill>
                  <a:schemeClr val="bg1"/>
                </a:solidFill>
              </a:rPr>
              <a:t>           200: </a:t>
            </a:r>
          </a:p>
          <a:p>
            <a:r>
              <a:rPr lang="en-GB" sz="1400" dirty="0">
                <a:solidFill>
                  <a:schemeClr val="bg1"/>
                </a:solidFill>
              </a:rPr>
              <a:t>           description: </a:t>
            </a:r>
            <a:r>
              <a:rPr lang="en-GB" sz="1400" dirty="0" err="1">
                <a:solidFill>
                  <a:schemeClr val="bg1"/>
                </a:solidFill>
              </a:rPr>
              <a:t>host:properties</a:t>
            </a:r>
            <a:r>
              <a:rPr lang="en-GB" sz="1400" dirty="0">
                <a:solidFill>
                  <a:schemeClr val="bg1"/>
                </a:solidFill>
              </a:rPr>
              <a:t> pairs stored in the inventory. </a:t>
            </a:r>
          </a:p>
          <a:p>
            <a:r>
              <a:rPr lang="en-GB" sz="1400" dirty="0">
                <a:solidFill>
                  <a:schemeClr val="bg1"/>
                </a:solidFill>
              </a:rPr>
              <a:t>           content: </a:t>
            </a:r>
          </a:p>
          <a:p>
            <a:r>
              <a:rPr lang="en-GB" sz="1400" dirty="0">
                <a:solidFill>
                  <a:schemeClr val="bg1"/>
                </a:solidFill>
              </a:rPr>
              <a:t>               application/</a:t>
            </a:r>
            <a:r>
              <a:rPr lang="en-GB" sz="1400" dirty="0" err="1">
                <a:solidFill>
                  <a:schemeClr val="bg1"/>
                </a:solidFill>
              </a:rPr>
              <a:t>json</a:t>
            </a:r>
            <a:r>
              <a:rPr lang="en-GB" sz="1400" dirty="0">
                <a:solidFill>
                  <a:schemeClr val="bg1"/>
                </a:solidFill>
              </a:rPr>
              <a:t>: </a:t>
            </a:r>
          </a:p>
          <a:p>
            <a:r>
              <a:rPr lang="en-GB" sz="1400" dirty="0">
                <a:solidFill>
                  <a:schemeClr val="bg1"/>
                </a:solidFill>
              </a:rPr>
              <a:t>                    schema: </a:t>
            </a:r>
          </a:p>
          <a:p>
            <a:r>
              <a:rPr lang="en-GB" sz="1400" dirty="0">
                <a:solidFill>
                  <a:schemeClr val="bg1"/>
                </a:solidFill>
              </a:rPr>
              <a:t>                         $ref: '#/components/schemas/</a:t>
            </a:r>
            <a:r>
              <a:rPr lang="en-GB" sz="1400" dirty="0" err="1">
                <a:solidFill>
                  <a:schemeClr val="bg1"/>
                </a:solidFill>
              </a:rPr>
              <a:t>InventoryList</a:t>
            </a:r>
            <a:r>
              <a:rPr lang="en-GB" sz="1400" dirty="0">
                <a:solidFill>
                  <a:schemeClr val="bg1"/>
                </a:solidFill>
              </a:rPr>
              <a:t>’</a:t>
            </a:r>
          </a:p>
          <a:p>
            <a:r>
              <a:rPr lang="en-GB" sz="1400" dirty="0">
                <a:solidFill>
                  <a:schemeClr val="bg1"/>
                </a:solidFill>
              </a:rPr>
              <a:t>….</a:t>
            </a:r>
            <a:endParaRPr lang="en-US" sz="1333" dirty="0">
              <a:solidFill>
                <a:schemeClr val="bg1"/>
              </a:solidFill>
            </a:endParaRPr>
          </a:p>
        </p:txBody>
      </p:sp>
      <p:pic>
        <p:nvPicPr>
          <p:cNvPr id="14" name="Picture 13">
            <a:extLst>
              <a:ext uri="{FF2B5EF4-FFF2-40B4-BE49-F238E27FC236}">
                <a16:creationId xmlns:a16="http://schemas.microsoft.com/office/drawing/2014/main" id="{ECC1C428-AA1A-F940-9D8F-7FC5A33B261A}"/>
              </a:ext>
            </a:extLst>
          </p:cNvPr>
          <p:cNvPicPr>
            <a:picLocks noChangeAspect="1"/>
          </p:cNvPicPr>
          <p:nvPr/>
        </p:nvPicPr>
        <p:blipFill>
          <a:blip r:embed="rId5"/>
          <a:stretch>
            <a:fillRect/>
          </a:stretch>
        </p:blipFill>
        <p:spPr>
          <a:xfrm>
            <a:off x="3701156" y="1087410"/>
            <a:ext cx="2277765" cy="3158388"/>
          </a:xfrm>
          <a:prstGeom prst="rect">
            <a:avLst/>
          </a:prstGeom>
        </p:spPr>
      </p:pic>
      <p:sp>
        <p:nvSpPr>
          <p:cNvPr id="15" name="TextBox 14">
            <a:extLst>
              <a:ext uri="{FF2B5EF4-FFF2-40B4-BE49-F238E27FC236}">
                <a16:creationId xmlns:a16="http://schemas.microsoft.com/office/drawing/2014/main" id="{096FD316-4FF2-D547-927E-FA51AC2321DA}"/>
              </a:ext>
            </a:extLst>
          </p:cNvPr>
          <p:cNvSpPr txBox="1"/>
          <p:nvPr/>
        </p:nvSpPr>
        <p:spPr>
          <a:xfrm>
            <a:off x="204537" y="1816768"/>
            <a:ext cx="3329273" cy="369332"/>
          </a:xfrm>
          <a:prstGeom prst="rect">
            <a:avLst/>
          </a:prstGeom>
          <a:noFill/>
        </p:spPr>
        <p:txBody>
          <a:bodyPr wrap="square" rtlCol="0">
            <a:spAutoFit/>
          </a:bodyPr>
          <a:lstStyle/>
          <a:p>
            <a:r>
              <a:rPr lang="en-US" dirty="0"/>
              <a:t>http://localhost:9080/</a:t>
            </a:r>
            <a:r>
              <a:rPr lang="en-US" dirty="0" err="1"/>
              <a:t>openapi</a:t>
            </a:r>
            <a:r>
              <a:rPr lang="en-US" dirty="0"/>
              <a:t>/</a:t>
            </a:r>
            <a:r>
              <a:rPr lang="en-US" dirty="0" err="1"/>
              <a:t>ui</a:t>
            </a:r>
            <a:endParaRPr lang="en-US" dirty="0"/>
          </a:p>
        </p:txBody>
      </p:sp>
    </p:spTree>
    <p:extLst>
      <p:ext uri="{BB962C8B-B14F-4D97-AF65-F5344CB8AC3E}">
        <p14:creationId xmlns:p14="http://schemas.microsoft.com/office/powerpoint/2010/main" val="75297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JWT</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1861298"/>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1870749"/>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2845107"/>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2463021"/>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2"/>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3"/>
          <a:stretch>
            <a:fillRect/>
          </a:stretch>
        </p:blipFill>
        <p:spPr>
          <a:xfrm>
            <a:off x="7467227" y="2581107"/>
            <a:ext cx="528000" cy="528000"/>
          </a:xfrm>
          <a:prstGeom prst="rect">
            <a:avLst/>
          </a:prstGeom>
        </p:spPr>
      </p:pic>
      <p:pic>
        <p:nvPicPr>
          <p:cNvPr id="38" name="Picture 37">
            <a:extLst>
              <a:ext uri="{FF2B5EF4-FFF2-40B4-BE49-F238E27FC236}">
                <a16:creationId xmlns:a16="http://schemas.microsoft.com/office/drawing/2014/main" id="{8F875541-ABF9-8F4F-AF39-B9654C75168A}"/>
              </a:ext>
            </a:extLst>
          </p:cNvPr>
          <p:cNvPicPr>
            <a:picLocks noChangeAspect="1"/>
          </p:cNvPicPr>
          <p:nvPr/>
        </p:nvPicPr>
        <p:blipFill>
          <a:blip r:embed="rId4"/>
          <a:stretch>
            <a:fillRect/>
          </a:stretch>
        </p:blipFill>
        <p:spPr>
          <a:xfrm>
            <a:off x="6557967" y="2930641"/>
            <a:ext cx="587676" cy="587676"/>
          </a:xfrm>
          <a:prstGeom prst="rect">
            <a:avLst/>
          </a:prstGeom>
        </p:spPr>
      </p:pic>
      <p:grpSp>
        <p:nvGrpSpPr>
          <p:cNvPr id="40" name="Group 39">
            <a:extLst>
              <a:ext uri="{FF2B5EF4-FFF2-40B4-BE49-F238E27FC236}">
                <a16:creationId xmlns:a16="http://schemas.microsoft.com/office/drawing/2014/main" id="{1556C084-8023-FD4E-981F-54583560B6A3}"/>
              </a:ext>
            </a:extLst>
          </p:cNvPr>
          <p:cNvGrpSpPr/>
          <p:nvPr/>
        </p:nvGrpSpPr>
        <p:grpSpPr>
          <a:xfrm>
            <a:off x="2225177" y="2293462"/>
            <a:ext cx="594744" cy="803325"/>
            <a:chOff x="4515292" y="3835842"/>
            <a:chExt cx="637788" cy="829063"/>
          </a:xfrm>
        </p:grpSpPr>
        <p:sp>
          <p:nvSpPr>
            <p:cNvPr id="42" name="Oval 41">
              <a:extLst>
                <a:ext uri="{FF2B5EF4-FFF2-40B4-BE49-F238E27FC236}">
                  <a16:creationId xmlns:a16="http://schemas.microsoft.com/office/drawing/2014/main" id="{03B889A1-B50D-504E-9E9D-1F4576C15F30}"/>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5D385B0D-C3DB-544E-87BC-FA463EB0334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A2BFC36A-54B2-F042-99D3-A6027013E4B9}"/>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5" name="Straight Arrow Connector 44">
              <a:extLst>
                <a:ext uri="{FF2B5EF4-FFF2-40B4-BE49-F238E27FC236}">
                  <a16:creationId xmlns:a16="http://schemas.microsoft.com/office/drawing/2014/main" id="{98CC5B83-E5A3-6B46-846F-4CB7B32D706D}"/>
                </a:ext>
              </a:extLst>
            </p:cNvPr>
            <p:cNvCxnSpPr>
              <a:cxnSpLocks/>
              <a:stCxn id="42" idx="7"/>
              <a:endCxn id="4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E7DD07-2F5F-5A49-B7C9-3DAAE4906D8A}"/>
                </a:ext>
              </a:extLst>
            </p:cNvPr>
            <p:cNvCxnSpPr>
              <a:cxnSpLocks/>
              <a:stCxn id="42" idx="5"/>
              <a:endCxn id="4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52124C82-D7CD-EE47-B572-2DB99695D2B6}"/>
              </a:ext>
            </a:extLst>
          </p:cNvPr>
          <p:cNvGrpSpPr/>
          <p:nvPr/>
        </p:nvGrpSpPr>
        <p:grpSpPr>
          <a:xfrm>
            <a:off x="8089624" y="2293462"/>
            <a:ext cx="594744" cy="803325"/>
            <a:chOff x="4515292" y="3835842"/>
            <a:chExt cx="637788" cy="829063"/>
          </a:xfrm>
        </p:grpSpPr>
        <p:sp>
          <p:nvSpPr>
            <p:cNvPr id="48" name="Oval 47">
              <a:extLst>
                <a:ext uri="{FF2B5EF4-FFF2-40B4-BE49-F238E27FC236}">
                  <a16:creationId xmlns:a16="http://schemas.microsoft.com/office/drawing/2014/main" id="{98A57DBB-6D5C-0F4C-9B55-9571A615C178}"/>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5EA3C3C3-2174-2E4C-9217-F4E906C9ABE2}"/>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F693786F-BA4F-C846-B6D8-5B86AEB95AE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1" name="Straight Arrow Connector 50">
              <a:extLst>
                <a:ext uri="{FF2B5EF4-FFF2-40B4-BE49-F238E27FC236}">
                  <a16:creationId xmlns:a16="http://schemas.microsoft.com/office/drawing/2014/main" id="{3EDFE51E-D959-DD4B-ACAD-FDE87022F547}"/>
                </a:ext>
              </a:extLst>
            </p:cNvPr>
            <p:cNvCxnSpPr>
              <a:cxnSpLocks/>
              <a:stCxn id="48" idx="7"/>
              <a:endCxn id="49"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381F256-D4DA-9542-9069-8B807281C864}"/>
                </a:ext>
              </a:extLst>
            </p:cNvPr>
            <p:cNvCxnSpPr>
              <a:cxnSpLocks/>
              <a:stCxn id="48" idx="5"/>
              <a:endCxn id="50"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94FB2D-6177-5C49-A66F-EB568EC36579}"/>
              </a:ext>
            </a:extLst>
          </p:cNvPr>
          <p:cNvSpPr/>
          <p:nvPr/>
        </p:nvSpPr>
        <p:spPr>
          <a:xfrm>
            <a:off x="830178" y="4150018"/>
            <a:ext cx="11237495" cy="1754326"/>
          </a:xfrm>
          <a:prstGeom prst="rect">
            <a:avLst/>
          </a:prstGeom>
          <a:solidFill>
            <a:schemeClr val="tx1"/>
          </a:solidFill>
        </p:spPr>
        <p:txBody>
          <a:bodyPr wrap="square">
            <a:spAutoFit/>
          </a:bodyPr>
          <a:lstStyle/>
          <a:p>
            <a:r>
              <a:rPr lang="en-GB" dirty="0">
                <a:solidFill>
                  <a:srgbClr val="4EC9B0"/>
                </a:solidFill>
                <a:latin typeface="Menlo" panose="020B0609030804020204" pitchFamily="49" charset="0"/>
              </a:rPr>
              <a:t>@GET</a:t>
            </a:r>
            <a:endParaRPr lang="en-GB" dirty="0">
              <a:solidFill>
                <a:srgbClr val="D4D4D4"/>
              </a:solidFill>
              <a:latin typeface="Menlo" panose="020B0609030804020204" pitchFamily="49" charset="0"/>
            </a:endParaRPr>
          </a:p>
          <a:p>
            <a:r>
              <a:rPr lang="en-GB" dirty="0">
                <a:solidFill>
                  <a:srgbClr val="4EC9B0"/>
                </a:solidFill>
                <a:latin typeface="Menlo" panose="020B0609030804020204" pitchFamily="49" charset="0"/>
              </a:rPr>
              <a:t>@</a:t>
            </a:r>
            <a:r>
              <a:rPr lang="en-GB" dirty="0" err="1">
                <a:solidFill>
                  <a:srgbClr val="4EC9B0"/>
                </a:solidFill>
                <a:latin typeface="Menlo" panose="020B0609030804020204" pitchFamily="49" charset="0"/>
              </a:rPr>
              <a:t>RolesAllowed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"admin"</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a:t>
            </a:r>
            <a:r>
              <a:rPr lang="en-GB" dirty="0">
                <a:solidFill>
                  <a:srgbClr val="D4D4D4"/>
                </a:solidFill>
                <a:latin typeface="Menlo" panose="020B0609030804020204" pitchFamily="49" charset="0"/>
              </a:rPr>
              <a:t> })</a:t>
            </a:r>
          </a:p>
          <a:p>
            <a:r>
              <a:rPr lang="en-GB" dirty="0">
                <a:solidFill>
                  <a:srgbClr val="4EC9B0"/>
                </a:solidFill>
                <a:latin typeface="Menlo" panose="020B0609030804020204" pitchFamily="49" charset="0"/>
              </a:rPr>
              <a:t>@Path</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"{hostname}"</a:t>
            </a:r>
            <a:r>
              <a:rPr lang="en-GB" dirty="0">
                <a:solidFill>
                  <a:srgbClr val="D4D4D4"/>
                </a:solidFill>
                <a:latin typeface="Menlo" panose="020B0609030804020204" pitchFamily="49" charset="0"/>
              </a:rPr>
              <a:t>)</a:t>
            </a:r>
          </a:p>
          <a:p>
            <a:r>
              <a:rPr lang="en-GB" dirty="0">
                <a:solidFill>
                  <a:srgbClr val="4EC9B0"/>
                </a:solidFill>
                <a:latin typeface="Menlo" panose="020B0609030804020204" pitchFamily="49" charset="0"/>
              </a:rPr>
              <a:t>@Produces</a:t>
            </a:r>
            <a:r>
              <a:rPr lang="en-GB" dirty="0">
                <a:solidFill>
                  <a:srgbClr val="D4D4D4"/>
                </a:solidFill>
                <a:latin typeface="Menlo" panose="020B0609030804020204" pitchFamily="49" charset="0"/>
              </a:rPr>
              <a:t>(</a:t>
            </a:r>
            <a:r>
              <a:rPr lang="en-GB" dirty="0" err="1">
                <a:solidFill>
                  <a:srgbClr val="9CDCFE"/>
                </a:solidFill>
                <a:latin typeface="Menlo" panose="020B0609030804020204" pitchFamily="49" charset="0"/>
              </a:rPr>
              <a:t>MediaType</a:t>
            </a:r>
            <a:r>
              <a:rPr lang="en-GB" dirty="0" err="1">
                <a:solidFill>
                  <a:srgbClr val="D4D4D4"/>
                </a:solidFill>
                <a:latin typeface="Menlo" panose="020B0609030804020204" pitchFamily="49" charset="0"/>
              </a:rPr>
              <a:t>.</a:t>
            </a:r>
            <a:r>
              <a:rPr lang="en-GB" dirty="0" err="1">
                <a:solidFill>
                  <a:srgbClr val="9CDCFE"/>
                </a:solidFill>
                <a:latin typeface="Menlo" panose="020B0609030804020204" pitchFamily="49" charset="0"/>
              </a:rPr>
              <a:t>APPLICATION_JSON</a:t>
            </a:r>
            <a:r>
              <a:rPr lang="en-GB" dirty="0">
                <a:solidFill>
                  <a:srgbClr val="D4D4D4"/>
                </a:solidFill>
                <a:latin typeface="Menlo" panose="020B0609030804020204" pitchFamily="49" charset="0"/>
              </a:rPr>
              <a:t>)</a:t>
            </a:r>
          </a:p>
          <a:p>
            <a:r>
              <a:rPr lang="en-GB" dirty="0">
                <a:solidFill>
                  <a:srgbClr val="569CD6"/>
                </a:solidFill>
                <a:latin typeface="Menlo" panose="020B0609030804020204" pitchFamily="49" charset="0"/>
              </a:rPr>
              <a:t>public</a:t>
            </a:r>
            <a:r>
              <a:rPr lang="en-GB" dirty="0">
                <a:solidFill>
                  <a:srgbClr val="D4D4D4"/>
                </a:solidFill>
                <a:latin typeface="Menlo" panose="020B0609030804020204" pitchFamily="49" charset="0"/>
              </a:rPr>
              <a:t> </a:t>
            </a:r>
            <a:r>
              <a:rPr lang="en-GB" dirty="0">
                <a:solidFill>
                  <a:srgbClr val="4EC9B0"/>
                </a:solidFill>
                <a:latin typeface="Menlo" panose="020B0609030804020204" pitchFamily="49" charset="0"/>
              </a:rPr>
              <a:t>Response</a:t>
            </a:r>
            <a:r>
              <a:rPr lang="en-GB" dirty="0">
                <a:solidFill>
                  <a:srgbClr val="D4D4D4"/>
                </a:solidFill>
                <a:latin typeface="Menlo" panose="020B0609030804020204" pitchFamily="49" charset="0"/>
              </a:rPr>
              <a:t> </a:t>
            </a:r>
            <a:r>
              <a:rPr lang="en-GB" dirty="0" err="1">
                <a:solidFill>
                  <a:srgbClr val="DCDCAA"/>
                </a:solidFill>
                <a:latin typeface="Menlo" panose="020B0609030804020204" pitchFamily="49" charset="0"/>
              </a:rPr>
              <a:t>getPropertiesForHost</a:t>
            </a:r>
            <a:r>
              <a:rPr lang="en-GB" dirty="0">
                <a:solidFill>
                  <a:srgbClr val="D4D4D4"/>
                </a:solidFill>
                <a:latin typeface="Menlo" panose="020B0609030804020204" pitchFamily="49" charset="0"/>
              </a:rPr>
              <a:t>(</a:t>
            </a:r>
            <a:r>
              <a:rPr lang="en-GB" dirty="0">
                <a:solidFill>
                  <a:srgbClr val="4EC9B0"/>
                </a:solidFill>
                <a:latin typeface="Menlo" panose="020B0609030804020204" pitchFamily="49" charset="0"/>
              </a:rPr>
              <a:t>@</a:t>
            </a:r>
            <a:r>
              <a:rPr lang="en-GB" dirty="0" err="1">
                <a:solidFill>
                  <a:srgbClr val="4EC9B0"/>
                </a:solidFill>
                <a:latin typeface="Menlo" panose="020B0609030804020204" pitchFamily="49" charset="0"/>
              </a:rPr>
              <a:t>PathParam</a:t>
            </a:r>
            <a:r>
              <a:rPr lang="en-GB" dirty="0">
                <a:solidFill>
                  <a:srgbClr val="D4D4D4"/>
                </a:solidFill>
                <a:latin typeface="Menlo" panose="020B0609030804020204" pitchFamily="49" charset="0"/>
              </a:rPr>
              <a:t>(</a:t>
            </a:r>
            <a:r>
              <a:rPr lang="en-GB" dirty="0">
                <a:solidFill>
                  <a:srgbClr val="CE9178"/>
                </a:solidFill>
                <a:latin typeface="Menlo" panose="020B0609030804020204" pitchFamily="49" charset="0"/>
              </a:rPr>
              <a:t>"hostname"</a:t>
            </a:r>
            <a:r>
              <a:rPr lang="en-GB" dirty="0">
                <a:solidFill>
                  <a:srgbClr val="D4D4D4"/>
                </a:solidFill>
                <a:latin typeface="Menlo" panose="020B0609030804020204" pitchFamily="49" charset="0"/>
              </a:rPr>
              <a:t>) </a:t>
            </a:r>
            <a:r>
              <a:rPr lang="en-GB" dirty="0">
                <a:solidFill>
                  <a:srgbClr val="4EC9B0"/>
                </a:solidFill>
                <a:latin typeface="Menlo" panose="020B0609030804020204" pitchFamily="49" charset="0"/>
              </a:rPr>
              <a:t>String</a:t>
            </a:r>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hostname</a:t>
            </a:r>
            <a:r>
              <a:rPr lang="en-GB" dirty="0">
                <a:solidFill>
                  <a:srgbClr val="D4D4D4"/>
                </a:solidFill>
                <a:latin typeface="Menlo" panose="020B0609030804020204" pitchFamily="49" charset="0"/>
              </a:rPr>
              <a:t>,</a:t>
            </a:r>
          </a:p>
          <a:p>
            <a:r>
              <a:rPr lang="en-GB" dirty="0">
                <a:solidFill>
                  <a:srgbClr val="4EC9B0"/>
                </a:solidFill>
                <a:latin typeface="Menlo" panose="020B0609030804020204" pitchFamily="49" charset="0"/>
              </a:rPr>
              <a:t>@Context</a:t>
            </a:r>
            <a:r>
              <a:rPr lang="en-GB" dirty="0">
                <a:solidFill>
                  <a:srgbClr val="D4D4D4"/>
                </a:solidFill>
                <a:latin typeface="Menlo" panose="020B0609030804020204" pitchFamily="49" charset="0"/>
              </a:rPr>
              <a:t> </a:t>
            </a:r>
            <a:r>
              <a:rPr lang="en-GB" dirty="0" err="1">
                <a:solidFill>
                  <a:srgbClr val="4EC9B0"/>
                </a:solidFill>
                <a:latin typeface="Menlo" panose="020B0609030804020204" pitchFamily="49" charset="0"/>
              </a:rPr>
              <a:t>HttpHeaders</a:t>
            </a:r>
            <a:r>
              <a:rPr lang="en-GB" dirty="0">
                <a:solidFill>
                  <a:srgbClr val="D4D4D4"/>
                </a:solidFill>
                <a:latin typeface="Menlo" panose="020B0609030804020204" pitchFamily="49" charset="0"/>
              </a:rPr>
              <a:t> </a:t>
            </a:r>
            <a:r>
              <a:rPr lang="en-GB" dirty="0" err="1">
                <a:solidFill>
                  <a:srgbClr val="9CDCFE"/>
                </a:solidFill>
                <a:latin typeface="Menlo" panose="020B0609030804020204" pitchFamily="49" charset="0"/>
              </a:rPr>
              <a:t>httpHeaders</a:t>
            </a:r>
            <a:r>
              <a:rPr lang="en-GB" dirty="0">
                <a:solidFill>
                  <a:srgbClr val="D4D4D4"/>
                </a:solidFill>
                <a:latin typeface="Menlo" panose="020B0609030804020204" pitchFamily="49" charset="0"/>
              </a:rPr>
              <a:t>) {…}</a:t>
            </a:r>
          </a:p>
        </p:txBody>
      </p:sp>
    </p:spTree>
    <p:extLst>
      <p:ext uri="{BB962C8B-B14F-4D97-AF65-F5344CB8AC3E}">
        <p14:creationId xmlns:p14="http://schemas.microsoft.com/office/powerpoint/2010/main" val="307618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Fault Tolerance</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2234270"/>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243721"/>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3218079"/>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2835993"/>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2"/>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3"/>
          <a:stretch>
            <a:fillRect/>
          </a:stretch>
        </p:blipFill>
        <p:spPr>
          <a:xfrm>
            <a:off x="7467227" y="2954079"/>
            <a:ext cx="528000" cy="528000"/>
          </a:xfrm>
          <a:prstGeom prst="rect">
            <a:avLst/>
          </a:prstGeom>
        </p:spPr>
      </p:pic>
      <p:pic>
        <p:nvPicPr>
          <p:cNvPr id="25" name="Picture 24">
            <a:extLst>
              <a:ext uri="{FF2B5EF4-FFF2-40B4-BE49-F238E27FC236}">
                <a16:creationId xmlns:a16="http://schemas.microsoft.com/office/drawing/2014/main" id="{6C20226E-2F07-734F-9CA6-11926D3F49B0}"/>
              </a:ext>
            </a:extLst>
          </p:cNvPr>
          <p:cNvPicPr>
            <a:picLocks noChangeAspect="1"/>
          </p:cNvPicPr>
          <p:nvPr/>
        </p:nvPicPr>
        <p:blipFill>
          <a:blip r:embed="rId4"/>
          <a:stretch>
            <a:fillRect/>
          </a:stretch>
        </p:blipFill>
        <p:spPr>
          <a:xfrm>
            <a:off x="3764207" y="2954079"/>
            <a:ext cx="528000" cy="464063"/>
          </a:xfrm>
          <a:prstGeom prst="rect">
            <a:avLst/>
          </a:prstGeom>
        </p:spPr>
      </p:pic>
      <p:pic>
        <p:nvPicPr>
          <p:cNvPr id="38" name="Picture 37">
            <a:extLst>
              <a:ext uri="{FF2B5EF4-FFF2-40B4-BE49-F238E27FC236}">
                <a16:creationId xmlns:a16="http://schemas.microsoft.com/office/drawing/2014/main" id="{02488EF9-2969-5246-B7FD-7D500116D2F9}"/>
              </a:ext>
            </a:extLst>
          </p:cNvPr>
          <p:cNvPicPr>
            <a:picLocks noChangeAspect="1"/>
          </p:cNvPicPr>
          <p:nvPr/>
        </p:nvPicPr>
        <p:blipFill>
          <a:blip r:embed="rId5"/>
          <a:stretch>
            <a:fillRect/>
          </a:stretch>
        </p:blipFill>
        <p:spPr>
          <a:xfrm>
            <a:off x="6557967" y="3303613"/>
            <a:ext cx="587676" cy="587676"/>
          </a:xfrm>
          <a:prstGeom prst="rect">
            <a:avLst/>
          </a:prstGeom>
        </p:spPr>
      </p:pic>
      <p:grpSp>
        <p:nvGrpSpPr>
          <p:cNvPr id="40" name="Group 39">
            <a:extLst>
              <a:ext uri="{FF2B5EF4-FFF2-40B4-BE49-F238E27FC236}">
                <a16:creationId xmlns:a16="http://schemas.microsoft.com/office/drawing/2014/main" id="{9B653F8B-AD88-F447-9BF1-17F5D1ED9DAD}"/>
              </a:ext>
            </a:extLst>
          </p:cNvPr>
          <p:cNvGrpSpPr/>
          <p:nvPr/>
        </p:nvGrpSpPr>
        <p:grpSpPr>
          <a:xfrm>
            <a:off x="2225177" y="2666434"/>
            <a:ext cx="594744" cy="803325"/>
            <a:chOff x="4515292" y="3835842"/>
            <a:chExt cx="637788" cy="829063"/>
          </a:xfrm>
        </p:grpSpPr>
        <p:sp>
          <p:nvSpPr>
            <p:cNvPr id="42" name="Oval 41">
              <a:extLst>
                <a:ext uri="{FF2B5EF4-FFF2-40B4-BE49-F238E27FC236}">
                  <a16:creationId xmlns:a16="http://schemas.microsoft.com/office/drawing/2014/main" id="{4D5359D9-0E0A-4442-8EFB-A19FDDAEF2B1}"/>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a:extLst>
                <a:ext uri="{FF2B5EF4-FFF2-40B4-BE49-F238E27FC236}">
                  <a16:creationId xmlns:a16="http://schemas.microsoft.com/office/drawing/2014/main" id="{2832B3FC-CA6A-C540-BC2C-BFD77C8936B1}"/>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E54EF707-9706-BE4D-BF14-C2831E546DA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5" name="Straight Arrow Connector 44">
              <a:extLst>
                <a:ext uri="{FF2B5EF4-FFF2-40B4-BE49-F238E27FC236}">
                  <a16:creationId xmlns:a16="http://schemas.microsoft.com/office/drawing/2014/main" id="{722789E0-1C73-D740-8CEE-FAAB52307314}"/>
                </a:ext>
              </a:extLst>
            </p:cNvPr>
            <p:cNvCxnSpPr>
              <a:cxnSpLocks/>
              <a:stCxn id="42" idx="7"/>
              <a:endCxn id="4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5290BBC-AC50-E345-B345-837EC61AE021}"/>
                </a:ext>
              </a:extLst>
            </p:cNvPr>
            <p:cNvCxnSpPr>
              <a:cxnSpLocks/>
              <a:stCxn id="42" idx="5"/>
              <a:endCxn id="4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1A2D87-01CD-BE49-BF34-0814CA0AA5AD}"/>
              </a:ext>
            </a:extLst>
          </p:cNvPr>
          <p:cNvGrpSpPr/>
          <p:nvPr/>
        </p:nvGrpSpPr>
        <p:grpSpPr>
          <a:xfrm>
            <a:off x="8089624" y="2666434"/>
            <a:ext cx="594744" cy="803325"/>
            <a:chOff x="4515292" y="3835842"/>
            <a:chExt cx="637788" cy="829063"/>
          </a:xfrm>
        </p:grpSpPr>
        <p:sp>
          <p:nvSpPr>
            <p:cNvPr id="48" name="Oval 47">
              <a:extLst>
                <a:ext uri="{FF2B5EF4-FFF2-40B4-BE49-F238E27FC236}">
                  <a16:creationId xmlns:a16="http://schemas.microsoft.com/office/drawing/2014/main" id="{18AEA7CF-C10B-714F-9F6F-AD24CCA1186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Oval 48">
              <a:extLst>
                <a:ext uri="{FF2B5EF4-FFF2-40B4-BE49-F238E27FC236}">
                  <a16:creationId xmlns:a16="http://schemas.microsoft.com/office/drawing/2014/main" id="{C3A48C46-9951-D645-8624-5967019769C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Oval 49">
              <a:extLst>
                <a:ext uri="{FF2B5EF4-FFF2-40B4-BE49-F238E27FC236}">
                  <a16:creationId xmlns:a16="http://schemas.microsoft.com/office/drawing/2014/main" id="{010CC2D0-2238-8740-A9F5-66F1C0A8BA5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1" name="Straight Arrow Connector 50">
              <a:extLst>
                <a:ext uri="{FF2B5EF4-FFF2-40B4-BE49-F238E27FC236}">
                  <a16:creationId xmlns:a16="http://schemas.microsoft.com/office/drawing/2014/main" id="{C833C608-2362-3A4B-BA9D-0633D1C0DE45}"/>
                </a:ext>
              </a:extLst>
            </p:cNvPr>
            <p:cNvCxnSpPr>
              <a:cxnSpLocks/>
              <a:stCxn id="48" idx="7"/>
              <a:endCxn id="49"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3AFF986-BD84-2343-B2A9-0C283CAC4EA5}"/>
                </a:ext>
              </a:extLst>
            </p:cNvPr>
            <p:cNvCxnSpPr>
              <a:cxnSpLocks/>
              <a:stCxn id="48" idx="5"/>
              <a:endCxn id="50"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466CDC6-F14D-B04B-BDD9-FE829E49EC09}"/>
              </a:ext>
            </a:extLst>
          </p:cNvPr>
          <p:cNvSpPr/>
          <p:nvPr/>
        </p:nvSpPr>
        <p:spPr>
          <a:xfrm>
            <a:off x="2014465" y="4707152"/>
            <a:ext cx="6307443" cy="1169551"/>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Fallback</a:t>
            </a:r>
            <a:r>
              <a:rPr lang="en-GB" sz="1400" dirty="0">
                <a:solidFill>
                  <a:srgbClr val="D4D4D4"/>
                </a:solidFill>
                <a:latin typeface="Menlo" panose="020B0609030804020204" pitchFamily="49" charset="0"/>
              </a:rPr>
              <a:t>(</a:t>
            </a:r>
            <a:r>
              <a:rPr lang="en-GB" sz="1400" dirty="0" err="1">
                <a:solidFill>
                  <a:srgbClr val="D4D4D4"/>
                </a:solidFill>
                <a:latin typeface="Menlo" panose="020B0609030804020204" pitchFamily="49" charset="0"/>
              </a:rPr>
              <a:t>fallbackMethod</a:t>
            </a:r>
            <a:r>
              <a:rPr lang="en-GB" sz="1400" dirty="0">
                <a:solidFill>
                  <a:srgbClr val="D4D4D4"/>
                </a:solidFill>
                <a:latin typeface="Menlo" panose="020B0609030804020204" pitchFamily="49" charset="0"/>
              </a:rPr>
              <a:t>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fallbackForGet</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Properties</a:t>
            </a:r>
            <a:r>
              <a:rPr lang="en-GB" sz="1400" dirty="0">
                <a:solidFill>
                  <a:srgbClr val="D4D4D4"/>
                </a:solidFill>
                <a:latin typeface="Menlo" panose="020B0609030804020204" pitchFamily="49" charset="0"/>
              </a:rPr>
              <a:t> </a:t>
            </a:r>
            <a:r>
              <a:rPr lang="en-GB" sz="1400" dirty="0">
                <a:solidFill>
                  <a:srgbClr val="DCDCAA"/>
                </a:solidFill>
                <a:latin typeface="Menlo" panose="020B0609030804020204" pitchFamily="49" charset="0"/>
              </a:rPr>
              <a:t>get</a:t>
            </a:r>
            <a:r>
              <a:rPr lang="en-GB" sz="1400" dirty="0">
                <a:solidFill>
                  <a:srgbClr val="D4D4D4"/>
                </a:solidFill>
                <a:latin typeface="Menlo" panose="020B0609030804020204" pitchFamily="49" charset="0"/>
              </a:rPr>
              <a:t>(</a:t>
            </a:r>
            <a:r>
              <a:rPr lang="en-GB" sz="1400" dirty="0">
                <a:solidFill>
                  <a:srgbClr val="4EC9B0"/>
                </a:solidFill>
                <a:latin typeface="Menlo" panose="020B0609030804020204" pitchFamily="49" charset="0"/>
              </a:rPr>
              <a:t>String</a:t>
            </a:r>
            <a:r>
              <a:rPr lang="en-GB" sz="1400" dirty="0">
                <a:solidFill>
                  <a:srgbClr val="D4D4D4"/>
                </a:solidFill>
                <a:latin typeface="Menlo" panose="020B0609030804020204" pitchFamily="49" charset="0"/>
              </a:rPr>
              <a:t> </a:t>
            </a:r>
            <a:r>
              <a:rPr lang="en-GB" sz="1400" dirty="0">
                <a:solidFill>
                  <a:srgbClr val="9CDCFE"/>
                </a:solidFill>
                <a:latin typeface="Menlo" panose="020B0609030804020204" pitchFamily="49" charset="0"/>
              </a:rPr>
              <a:t>hostname</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throws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IOException</a:t>
            </a:r>
            <a:r>
              <a:rPr lang="en-GB" sz="1400" dirty="0">
                <a:solidFill>
                  <a:srgbClr val="D4D4D4"/>
                </a:solidFill>
                <a:latin typeface="Menlo" panose="020B0609030804020204" pitchFamily="49" charset="0"/>
              </a:rPr>
              <a:t> {</a:t>
            </a:r>
          </a:p>
          <a:p>
            <a:r>
              <a:rPr lang="en-GB" sz="1400" dirty="0">
                <a:solidFill>
                  <a:srgbClr val="C586C0"/>
                </a:solidFill>
                <a:latin typeface="Menlo" panose="020B0609030804020204" pitchFamily="49" charset="0"/>
              </a:rPr>
              <a:t>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invUtils</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(hostname);</a:t>
            </a:r>
          </a:p>
          <a:p>
            <a:r>
              <a:rPr lang="en-GB" sz="14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1481753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26B98C15-F8EF-5E4F-940F-BF2E5C35638B}"/>
              </a:ext>
            </a:extLst>
          </p:cNvPr>
          <p:cNvSpPr/>
          <p:nvPr/>
        </p:nvSpPr>
        <p:spPr>
          <a:xfrm>
            <a:off x="464320" y="1225615"/>
            <a:ext cx="2287435" cy="191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  A</a:t>
            </a:r>
          </a:p>
        </p:txBody>
      </p:sp>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0" y="-122507"/>
            <a:ext cx="10972800" cy="1143000"/>
          </a:xfrm>
        </p:spPr>
        <p:txBody>
          <a:bodyPr/>
          <a:lstStyle/>
          <a:p>
            <a:r>
              <a:rPr lang="en-US" dirty="0" err="1"/>
              <a:t>MicroProfile</a:t>
            </a:r>
            <a:r>
              <a:rPr lang="en-US" dirty="0"/>
              <a:t> Config</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5930132" y="1245251"/>
            <a:ext cx="2287435" cy="191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p:cNvCxnSpPr>
          <p:nvPr/>
        </p:nvCxnSpPr>
        <p:spPr>
          <a:xfrm flipV="1">
            <a:off x="2392607" y="2097152"/>
            <a:ext cx="4081027" cy="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196674" y="2138318"/>
            <a:ext cx="827174" cy="67186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5554203" y="1955609"/>
            <a:ext cx="613702" cy="613702"/>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175045" y="980711"/>
            <a:ext cx="613702" cy="614956"/>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608200" y="1016966"/>
            <a:ext cx="613702" cy="614956"/>
          </a:xfrm>
          <a:prstGeom prst="rect">
            <a:avLst/>
          </a:prstGeom>
        </p:spPr>
      </p:pic>
      <p:pic>
        <p:nvPicPr>
          <p:cNvPr id="27" name="Picture 26">
            <a:extLst>
              <a:ext uri="{FF2B5EF4-FFF2-40B4-BE49-F238E27FC236}">
                <a16:creationId xmlns:a16="http://schemas.microsoft.com/office/drawing/2014/main" id="{0D0922B0-11E0-BD4C-969C-BCB160C509CB}"/>
              </a:ext>
            </a:extLst>
          </p:cNvPr>
          <p:cNvPicPr>
            <a:picLocks noChangeAspect="1"/>
          </p:cNvPicPr>
          <p:nvPr/>
        </p:nvPicPr>
        <p:blipFill>
          <a:blip r:embed="rId6"/>
          <a:stretch>
            <a:fillRect/>
          </a:stretch>
        </p:blipFill>
        <p:spPr>
          <a:xfrm>
            <a:off x="5186367" y="2605938"/>
            <a:ext cx="683064" cy="683064"/>
          </a:xfrm>
          <a:prstGeom prst="rect">
            <a:avLst/>
          </a:prstGeom>
        </p:spPr>
      </p:pic>
      <p:grpSp>
        <p:nvGrpSpPr>
          <p:cNvPr id="30" name="Group 29">
            <a:extLst>
              <a:ext uri="{FF2B5EF4-FFF2-40B4-BE49-F238E27FC236}">
                <a16:creationId xmlns:a16="http://schemas.microsoft.com/office/drawing/2014/main" id="{E76BC657-8EFF-DA49-957E-CF2D9333D31B}"/>
              </a:ext>
            </a:extLst>
          </p:cNvPr>
          <p:cNvGrpSpPr/>
          <p:nvPr/>
        </p:nvGrpSpPr>
        <p:grpSpPr>
          <a:xfrm>
            <a:off x="853577" y="1968759"/>
            <a:ext cx="691280" cy="783409"/>
            <a:chOff x="4515292" y="3835842"/>
            <a:chExt cx="637788" cy="829063"/>
          </a:xfrm>
        </p:grpSpPr>
        <p:sp>
          <p:nvSpPr>
            <p:cNvPr id="31" name="Oval 30">
              <a:extLst>
                <a:ext uri="{FF2B5EF4-FFF2-40B4-BE49-F238E27FC236}">
                  <a16:creationId xmlns:a16="http://schemas.microsoft.com/office/drawing/2014/main" id="{F26202CF-14DA-F64E-95AB-3C4F1EC5B784}"/>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55FDBDBE-F594-C14D-A495-E1D9DBA1E60D}"/>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02DEBD80-DC0F-F643-A498-2D673908818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4" name="Straight Arrow Connector 33">
              <a:extLst>
                <a:ext uri="{FF2B5EF4-FFF2-40B4-BE49-F238E27FC236}">
                  <a16:creationId xmlns:a16="http://schemas.microsoft.com/office/drawing/2014/main" id="{89D10D41-FDFC-4C46-857D-5ABFC3F48B20}"/>
                </a:ext>
              </a:extLst>
            </p:cNvPr>
            <p:cNvCxnSpPr>
              <a:cxnSpLocks/>
              <a:stCxn id="31" idx="7"/>
              <a:endCxn id="32"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56084A1-E004-C349-9F13-D6FCAC509FC1}"/>
                </a:ext>
              </a:extLst>
            </p:cNvPr>
            <p:cNvCxnSpPr>
              <a:cxnSpLocks/>
              <a:stCxn id="31" idx="5"/>
              <a:endCxn id="33"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61C4FF4-8A43-AA40-9D19-20422FCC7D33}"/>
              </a:ext>
            </a:extLst>
          </p:cNvPr>
          <p:cNvGrpSpPr/>
          <p:nvPr/>
        </p:nvGrpSpPr>
        <p:grpSpPr>
          <a:xfrm>
            <a:off x="6176600" y="1667964"/>
            <a:ext cx="691280" cy="783409"/>
            <a:chOff x="4515292" y="3835842"/>
            <a:chExt cx="637788" cy="829063"/>
          </a:xfrm>
        </p:grpSpPr>
        <p:sp>
          <p:nvSpPr>
            <p:cNvPr id="37" name="Oval 36">
              <a:extLst>
                <a:ext uri="{FF2B5EF4-FFF2-40B4-BE49-F238E27FC236}">
                  <a16:creationId xmlns:a16="http://schemas.microsoft.com/office/drawing/2014/main" id="{296E6236-9872-3645-A825-07C4F613FEA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51BD24DB-7BD5-E94A-8594-1E7299262B4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D09A44BC-A2E8-4F41-91A2-FFF93ADF5CB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2" name="Straight Arrow Connector 41">
              <a:extLst>
                <a:ext uri="{FF2B5EF4-FFF2-40B4-BE49-F238E27FC236}">
                  <a16:creationId xmlns:a16="http://schemas.microsoft.com/office/drawing/2014/main" id="{68FD48D3-FA65-EE4D-8BBC-988D66D617C5}"/>
                </a:ext>
              </a:extLst>
            </p:cNvPr>
            <p:cNvCxnSpPr>
              <a:cxnSpLocks/>
              <a:stCxn id="37" idx="7"/>
              <a:endCxn id="38"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5A48A61-176F-EA41-8301-AF5011C8C31C}"/>
                </a:ext>
              </a:extLst>
            </p:cNvPr>
            <p:cNvCxnSpPr>
              <a:cxnSpLocks/>
              <a:stCxn id="37" idx="5"/>
              <a:endCxn id="40"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1B2A2F47-FDB7-1740-8FF3-71A05229B455}"/>
              </a:ext>
            </a:extLst>
          </p:cNvPr>
          <p:cNvPicPr>
            <a:picLocks noChangeAspect="1"/>
          </p:cNvPicPr>
          <p:nvPr/>
        </p:nvPicPr>
        <p:blipFill>
          <a:blip r:embed="rId7"/>
          <a:stretch>
            <a:fillRect/>
          </a:stretch>
        </p:blipFill>
        <p:spPr>
          <a:xfrm>
            <a:off x="2392607" y="2256404"/>
            <a:ext cx="613702" cy="539387"/>
          </a:xfrm>
          <a:prstGeom prst="rect">
            <a:avLst/>
          </a:prstGeom>
        </p:spPr>
      </p:pic>
      <p:sp>
        <p:nvSpPr>
          <p:cNvPr id="26" name="Rectangle 25">
            <a:extLst>
              <a:ext uri="{FF2B5EF4-FFF2-40B4-BE49-F238E27FC236}">
                <a16:creationId xmlns:a16="http://schemas.microsoft.com/office/drawing/2014/main" id="{550E28FE-ED2A-AD4E-BCAA-78E20009DDA6}"/>
              </a:ext>
            </a:extLst>
          </p:cNvPr>
          <p:cNvSpPr/>
          <p:nvPr/>
        </p:nvSpPr>
        <p:spPr>
          <a:xfrm>
            <a:off x="486690" y="3735668"/>
            <a:ext cx="5382741" cy="954107"/>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@Inject</a:t>
            </a:r>
            <a:endParaRPr lang="en-GB" sz="1400" dirty="0">
              <a:solidFill>
                <a:srgbClr val="D4D4D4"/>
              </a:solidFill>
              <a:latin typeface="Menlo" panose="020B0609030804020204" pitchFamily="49" charset="0"/>
            </a:endParaRPr>
          </a:p>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ConfigProperty</a:t>
            </a:r>
            <a:r>
              <a:rPr lang="en-GB" sz="1400" dirty="0">
                <a:solidFill>
                  <a:srgbClr val="D4D4D4"/>
                </a:solidFill>
                <a:latin typeface="Menlo" panose="020B0609030804020204" pitchFamily="49" charset="0"/>
              </a:rPr>
              <a:t>(name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io_openliberty_guides_inventory_inMaintenance</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private</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Provider</a:t>
            </a:r>
            <a:r>
              <a:rPr lang="en-GB" sz="1400" dirty="0">
                <a:solidFill>
                  <a:srgbClr val="D4D4D4"/>
                </a:solidFill>
                <a:latin typeface="Menlo" panose="020B0609030804020204" pitchFamily="49" charset="0"/>
              </a:rPr>
              <a:t>&lt;</a:t>
            </a:r>
            <a:r>
              <a:rPr lang="en-GB" sz="1400" dirty="0">
                <a:solidFill>
                  <a:srgbClr val="4EC9B0"/>
                </a:solidFill>
                <a:latin typeface="Menlo" panose="020B0609030804020204" pitchFamily="49" charset="0"/>
              </a:rPr>
              <a:t>Boolean</a:t>
            </a:r>
            <a:r>
              <a:rPr lang="en-GB" sz="1400" dirty="0">
                <a:solidFill>
                  <a:srgbClr val="D4D4D4"/>
                </a:solidFill>
                <a:latin typeface="Menlo" panose="020B0609030804020204" pitchFamily="49" charset="0"/>
              </a:rPr>
              <a:t>&gt; </a:t>
            </a:r>
            <a:r>
              <a:rPr lang="en-GB" sz="1400" dirty="0" err="1">
                <a:solidFill>
                  <a:srgbClr val="9CDCFE"/>
                </a:solidFill>
                <a:latin typeface="Menlo" panose="020B0609030804020204" pitchFamily="49" charset="0"/>
              </a:rPr>
              <a:t>inMaintenance</a:t>
            </a:r>
            <a:r>
              <a:rPr lang="en-GB" sz="1400" dirty="0">
                <a:solidFill>
                  <a:srgbClr val="D4D4D4"/>
                </a:solidFill>
                <a:latin typeface="Menlo" panose="020B0609030804020204" pitchFamily="49" charset="0"/>
              </a:rPr>
              <a:t>;</a:t>
            </a:r>
          </a:p>
        </p:txBody>
      </p:sp>
      <p:pic>
        <p:nvPicPr>
          <p:cNvPr id="17" name="Picture 16">
            <a:extLst>
              <a:ext uri="{FF2B5EF4-FFF2-40B4-BE49-F238E27FC236}">
                <a16:creationId xmlns:a16="http://schemas.microsoft.com/office/drawing/2014/main" id="{7B226D54-836C-1043-8BEC-A5C13BF82570}"/>
              </a:ext>
            </a:extLst>
          </p:cNvPr>
          <p:cNvPicPr>
            <a:picLocks noChangeAspect="1"/>
          </p:cNvPicPr>
          <p:nvPr/>
        </p:nvPicPr>
        <p:blipFill>
          <a:blip r:embed="rId8"/>
          <a:stretch>
            <a:fillRect/>
          </a:stretch>
        </p:blipFill>
        <p:spPr>
          <a:xfrm>
            <a:off x="6718300" y="4610933"/>
            <a:ext cx="4864100" cy="1638300"/>
          </a:xfrm>
          <a:prstGeom prst="rect">
            <a:avLst/>
          </a:prstGeom>
        </p:spPr>
      </p:pic>
      <p:sp>
        <p:nvSpPr>
          <p:cNvPr id="20" name="Rectangle 19">
            <a:extLst>
              <a:ext uri="{FF2B5EF4-FFF2-40B4-BE49-F238E27FC236}">
                <a16:creationId xmlns:a16="http://schemas.microsoft.com/office/drawing/2014/main" id="{93497D96-A463-2A46-9BB7-755E5504E7C7}"/>
              </a:ext>
            </a:extLst>
          </p:cNvPr>
          <p:cNvSpPr/>
          <p:nvPr/>
        </p:nvSpPr>
        <p:spPr>
          <a:xfrm>
            <a:off x="343304" y="5156098"/>
            <a:ext cx="5374558" cy="6463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dirty="0" err="1"/>
              <a:t>config_ordinal</a:t>
            </a:r>
            <a:r>
              <a:rPr lang="en-GB" dirty="0"/>
              <a:t>=100 </a:t>
            </a:r>
          </a:p>
          <a:p>
            <a:r>
              <a:rPr lang="en-GB" dirty="0" err="1"/>
              <a:t>io_openliberty_guides_inventory_inMaintenance</a:t>
            </a:r>
            <a:r>
              <a:rPr lang="en-GB" dirty="0"/>
              <a:t>=false</a:t>
            </a:r>
            <a:endParaRPr lang="en-US" dirty="0"/>
          </a:p>
        </p:txBody>
      </p:sp>
      <p:cxnSp>
        <p:nvCxnSpPr>
          <p:cNvPr id="22" name="Elbow Connector 21">
            <a:extLst>
              <a:ext uri="{FF2B5EF4-FFF2-40B4-BE49-F238E27FC236}">
                <a16:creationId xmlns:a16="http://schemas.microsoft.com/office/drawing/2014/main" id="{3385F275-9AB0-E84C-909F-602A5EA71A07}"/>
              </a:ext>
            </a:extLst>
          </p:cNvPr>
          <p:cNvCxnSpPr>
            <a:cxnSpLocks/>
          </p:cNvCxnSpPr>
          <p:nvPr/>
        </p:nvCxnSpPr>
        <p:spPr>
          <a:xfrm>
            <a:off x="5717864" y="5479263"/>
            <a:ext cx="1910157" cy="15039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0910676C-CD66-3745-8C32-3F0C7B7DFBEA}"/>
              </a:ext>
            </a:extLst>
          </p:cNvPr>
          <p:cNvSpPr/>
          <p:nvPr/>
        </p:nvSpPr>
        <p:spPr>
          <a:xfrm>
            <a:off x="6176600" y="3318543"/>
            <a:ext cx="5598786" cy="11016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dirty="0"/>
              <a:t>{ </a:t>
            </a:r>
          </a:p>
          <a:p>
            <a:r>
              <a:rPr lang="en-GB" dirty="0"/>
              <a:t>"config_ordinal":150, </a:t>
            </a:r>
          </a:p>
          <a:p>
            <a:r>
              <a:rPr lang="en-GB" dirty="0"/>
              <a:t>"io_openliberty_guides_inventory_</a:t>
            </a:r>
            <a:r>
              <a:rPr lang="en-GB" dirty="0" err="1"/>
              <a:t>inMaintenance</a:t>
            </a:r>
            <a:r>
              <a:rPr lang="en-GB" dirty="0"/>
              <a:t>":true</a:t>
            </a:r>
          </a:p>
          <a:p>
            <a:r>
              <a:rPr lang="en-GB" dirty="0"/>
              <a:t>}</a:t>
            </a:r>
            <a:endParaRPr lang="en-US" dirty="0"/>
          </a:p>
        </p:txBody>
      </p:sp>
      <p:cxnSp>
        <p:nvCxnSpPr>
          <p:cNvPr id="45" name="Elbow Connector 44">
            <a:extLst>
              <a:ext uri="{FF2B5EF4-FFF2-40B4-BE49-F238E27FC236}">
                <a16:creationId xmlns:a16="http://schemas.microsoft.com/office/drawing/2014/main" id="{5254820F-1C8D-1548-8972-2D3DD395A683}"/>
              </a:ext>
            </a:extLst>
          </p:cNvPr>
          <p:cNvCxnSpPr>
            <a:cxnSpLocks/>
          </p:cNvCxnSpPr>
          <p:nvPr/>
        </p:nvCxnSpPr>
        <p:spPr>
          <a:xfrm rot="16200000" flipH="1">
            <a:off x="7849631" y="4788162"/>
            <a:ext cx="735872"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30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lstStyle/>
          <a:p>
            <a:pPr marL="0" indent="0">
              <a:buNone/>
            </a:pPr>
            <a:r>
              <a:rPr lang="en-US" dirty="0"/>
              <a:t>The Workshop is Open Sourced at: </a:t>
            </a:r>
            <a:r>
              <a:rPr lang="en-US" dirty="0">
                <a:hlinkClick r:id="rId2"/>
              </a:rPr>
              <a:t>https://github.com/gcharters/workshop-cloud-native-java</a:t>
            </a: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33917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3</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Observability</a:t>
            </a:r>
          </a:p>
        </p:txBody>
      </p:sp>
    </p:spTree>
    <p:extLst>
      <p:ext uri="{BB962C8B-B14F-4D97-AF65-F5344CB8AC3E}">
        <p14:creationId xmlns:p14="http://schemas.microsoft.com/office/powerpoint/2010/main" val="58433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Eclipse </a:t>
            </a:r>
            <a:r>
              <a:rPr lang="en" sz="4800" dirty="0" err="1"/>
              <a:t>MicroProfile</a:t>
            </a:r>
            <a:endParaRPr sz="4800" dirty="0"/>
          </a:p>
        </p:txBody>
      </p:sp>
      <p:sp>
        <p:nvSpPr>
          <p:cNvPr id="242" name="Shape 242"/>
          <p:cNvSpPr txBox="1"/>
          <p:nvPr/>
        </p:nvSpPr>
        <p:spPr>
          <a:xfrm>
            <a:off x="8531443" y="4044228"/>
            <a:ext cx="15604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43" name="Shape 243"/>
          <p:cNvSpPr txBox="1"/>
          <p:nvPr/>
        </p:nvSpPr>
        <p:spPr>
          <a:xfrm>
            <a:off x="5269416"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44" name="Shape 244"/>
          <p:cNvSpPr txBox="1"/>
          <p:nvPr/>
        </p:nvSpPr>
        <p:spPr>
          <a:xfrm>
            <a:off x="3644165"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5" name="Shape 245"/>
          <p:cNvSpPr txBox="1"/>
          <p:nvPr/>
        </p:nvSpPr>
        <p:spPr>
          <a:xfrm>
            <a:off x="7681051" y="320943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246" name="Shape 246"/>
          <p:cNvSpPr txBox="1"/>
          <p:nvPr/>
        </p:nvSpPr>
        <p:spPr>
          <a:xfrm>
            <a:off x="4430549" y="320943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Fault</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Tolerance</a:t>
            </a:r>
            <a:endParaRPr sz="1600" dirty="0">
              <a:solidFill>
                <a:srgbClr val="FFFFFF"/>
              </a:solidFill>
              <a:latin typeface="Proxima Nova"/>
              <a:ea typeface="Proxima Nova"/>
              <a:cs typeface="Proxima Nova"/>
              <a:sym typeface="Proxima Nova"/>
            </a:endParaRPr>
          </a:p>
        </p:txBody>
      </p:sp>
      <p:sp>
        <p:nvSpPr>
          <p:cNvPr id="247" name="Shape 247"/>
          <p:cNvSpPr txBox="1"/>
          <p:nvPr/>
        </p:nvSpPr>
        <p:spPr>
          <a:xfrm>
            <a:off x="6055800" y="320943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Propagation </a:t>
            </a:r>
            <a:endParaRPr sz="1600" dirty="0">
              <a:solidFill>
                <a:srgbClr val="FFFFFF"/>
              </a:solidFill>
              <a:latin typeface="Proxima Nova"/>
              <a:ea typeface="Proxima Nova"/>
              <a:cs typeface="Proxima Nova"/>
              <a:sym typeface="Proxima Nova"/>
            </a:endParaRPr>
          </a:p>
        </p:txBody>
      </p:sp>
      <p:sp>
        <p:nvSpPr>
          <p:cNvPr id="248" name="Shape 248"/>
          <p:cNvSpPr txBox="1"/>
          <p:nvPr/>
        </p:nvSpPr>
        <p:spPr>
          <a:xfrm>
            <a:off x="5286651" y="23743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 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6912251" y="237464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3673243" y="23743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Tracing</a:t>
            </a:r>
            <a:endParaRPr sz="1600" dirty="0">
              <a:solidFill>
                <a:srgbClr val="FFFFFF"/>
              </a:solidFill>
              <a:latin typeface="Proxima Nova"/>
              <a:ea typeface="Proxima Nova"/>
              <a:cs typeface="Proxima Nova"/>
              <a:sym typeface="Proxima Nova"/>
            </a:endParaRPr>
          </a:p>
        </p:txBody>
      </p:sp>
      <p:sp>
        <p:nvSpPr>
          <p:cNvPr id="251" name="Shape 251"/>
          <p:cNvSpPr txBox="1"/>
          <p:nvPr/>
        </p:nvSpPr>
        <p:spPr>
          <a:xfrm>
            <a:off x="2805299" y="320943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258" name="Shape 258"/>
          <p:cNvSpPr txBox="1"/>
          <p:nvPr/>
        </p:nvSpPr>
        <p:spPr>
          <a:xfrm>
            <a:off x="2018915" y="4044228"/>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15" name="Shape 243">
            <a:extLst>
              <a:ext uri="{FF2B5EF4-FFF2-40B4-BE49-F238E27FC236}">
                <a16:creationId xmlns:a16="http://schemas.microsoft.com/office/drawing/2014/main" id="{54567E9B-C49E-F44A-B8A4-B0F37DCE8EA1}"/>
              </a:ext>
            </a:extLst>
          </p:cNvPr>
          <p:cNvSpPr txBox="1"/>
          <p:nvPr/>
        </p:nvSpPr>
        <p:spPr>
          <a:xfrm>
            <a:off x="6894667" y="404422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spTree>
    <p:extLst>
      <p:ext uri="{BB962C8B-B14F-4D97-AF65-F5344CB8AC3E}">
        <p14:creationId xmlns:p14="http://schemas.microsoft.com/office/powerpoint/2010/main" val="37426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500"/>
                                        <p:tgtEl>
                                          <p:spTgt spid="2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Where were we...?</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2896014"/>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3879823"/>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3497737"/>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7467227" y="3615823"/>
            <a:ext cx="528000" cy="528000"/>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9088069" y="2640925"/>
            <a:ext cx="528000" cy="52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3232153" y="2640925"/>
            <a:ext cx="528000" cy="529079"/>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6"/>
          <a:stretch>
            <a:fillRect/>
          </a:stretch>
        </p:blipFill>
        <p:spPr>
          <a:xfrm>
            <a:off x="6557967" y="3965357"/>
            <a:ext cx="587676" cy="587676"/>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2225177" y="3328178"/>
            <a:ext cx="594744" cy="803325"/>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8089624" y="3328178"/>
            <a:ext cx="594744" cy="803325"/>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7"/>
          <a:stretch>
            <a:fillRect/>
          </a:stretch>
        </p:blipFill>
        <p:spPr>
          <a:xfrm>
            <a:off x="3764207" y="3615823"/>
            <a:ext cx="528000" cy="464063"/>
          </a:xfrm>
          <a:prstGeom prst="rect">
            <a:avLst/>
          </a:prstGeom>
        </p:spPr>
      </p:pic>
    </p:spTree>
    <p:extLst>
      <p:ext uri="{BB962C8B-B14F-4D97-AF65-F5344CB8AC3E}">
        <p14:creationId xmlns:p14="http://schemas.microsoft.com/office/powerpoint/2010/main" val="1155908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525379" y="46922"/>
            <a:ext cx="10972800" cy="1143000"/>
          </a:xfrm>
        </p:spPr>
        <p:txBody>
          <a:bodyPr/>
          <a:lstStyle/>
          <a:p>
            <a:r>
              <a:rPr lang="en-US" dirty="0" err="1"/>
              <a:t>MicroProfile</a:t>
            </a:r>
            <a:r>
              <a:rPr lang="en-US" dirty="0"/>
              <a:t> Health</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664629" y="1464251"/>
            <a:ext cx="2191179"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6519679" y="1473702"/>
            <a:ext cx="2191180"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a:off x="2855808" y="2471979"/>
            <a:ext cx="3287941" cy="6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244796" y="2065974"/>
            <a:ext cx="792367" cy="705558"/>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6143749" y="2184060"/>
            <a:ext cx="587878" cy="587878"/>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764591" y="1209162"/>
            <a:ext cx="587878" cy="58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1908675" y="1209162"/>
            <a:ext cx="587878" cy="58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7764591" y="3140172"/>
            <a:ext cx="587878" cy="533240"/>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1902329" y="3140171"/>
            <a:ext cx="587878" cy="533240"/>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7"/>
          <a:stretch>
            <a:fillRect/>
          </a:stretch>
        </p:blipFill>
        <p:spPr>
          <a:xfrm>
            <a:off x="5234488" y="2533593"/>
            <a:ext cx="654321" cy="654321"/>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901698" y="1896415"/>
            <a:ext cx="662191" cy="822697"/>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6766145" y="1896415"/>
            <a:ext cx="662191" cy="822697"/>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8"/>
          <a:stretch>
            <a:fillRect/>
          </a:stretch>
        </p:blipFill>
        <p:spPr>
          <a:xfrm>
            <a:off x="2440729" y="2184060"/>
            <a:ext cx="587878" cy="516690"/>
          </a:xfrm>
          <a:prstGeom prst="rect">
            <a:avLst/>
          </a:prstGeom>
        </p:spPr>
      </p:pic>
      <p:sp>
        <p:nvSpPr>
          <p:cNvPr id="3" name="Rectangle 2">
            <a:extLst>
              <a:ext uri="{FF2B5EF4-FFF2-40B4-BE49-F238E27FC236}">
                <a16:creationId xmlns:a16="http://schemas.microsoft.com/office/drawing/2014/main" id="{502722D9-41C1-CA46-8792-7D75F5DD2900}"/>
              </a:ext>
            </a:extLst>
          </p:cNvPr>
          <p:cNvSpPr/>
          <p:nvPr/>
        </p:nvSpPr>
        <p:spPr>
          <a:xfrm>
            <a:off x="720399" y="3613443"/>
            <a:ext cx="5943713" cy="2554545"/>
          </a:xfrm>
          <a:prstGeom prst="rect">
            <a:avLst/>
          </a:prstGeom>
          <a:solidFill>
            <a:schemeClr val="tx1"/>
          </a:solidFill>
        </p:spPr>
        <p:txBody>
          <a:bodyPr wrap="square">
            <a:spAutoFit/>
          </a:bodyPr>
          <a:lstStyle/>
          <a:p>
            <a:r>
              <a:rPr lang="en-GB" sz="1000" dirty="0">
                <a:solidFill>
                  <a:srgbClr val="4EC9B0"/>
                </a:solidFill>
                <a:latin typeface="Menlo" panose="020B0609030804020204" pitchFamily="49" charset="0"/>
              </a:rPr>
              <a:t>@Health</a:t>
            </a:r>
            <a:endParaRPr lang="en-GB" sz="1000" dirty="0">
              <a:solidFill>
                <a:srgbClr val="D4D4D4"/>
              </a:solidFill>
              <a:latin typeface="Menlo" panose="020B0609030804020204" pitchFamily="49" charset="0"/>
            </a:endParaRPr>
          </a:p>
          <a:p>
            <a:r>
              <a:rPr lang="en-GB" sz="1000" dirty="0">
                <a:solidFill>
                  <a:srgbClr val="4EC9B0"/>
                </a:solidFill>
                <a:latin typeface="Menlo" panose="020B0609030804020204" pitchFamily="49" charset="0"/>
              </a:rPr>
              <a:t>@</a:t>
            </a:r>
            <a:r>
              <a:rPr lang="en-GB" sz="1000" dirty="0" err="1">
                <a:solidFill>
                  <a:srgbClr val="4EC9B0"/>
                </a:solidFill>
                <a:latin typeface="Menlo" panose="020B0609030804020204" pitchFamily="49" charset="0"/>
              </a:rPr>
              <a:t>ApplicationScoped</a:t>
            </a:r>
            <a:endParaRPr lang="en-GB" sz="1000" dirty="0">
              <a:solidFill>
                <a:srgbClr val="D4D4D4"/>
              </a:solidFill>
              <a:latin typeface="Menlo" panose="020B0609030804020204" pitchFamily="49" charset="0"/>
            </a:endParaRPr>
          </a:p>
          <a:p>
            <a:r>
              <a:rPr lang="en-GB" sz="1000" dirty="0">
                <a:solidFill>
                  <a:srgbClr val="569CD6"/>
                </a:solidFill>
                <a:latin typeface="Menlo" panose="020B0609030804020204" pitchFamily="49" charset="0"/>
              </a:rPr>
              <a:t>public</a:t>
            </a:r>
            <a:r>
              <a:rPr lang="en-GB" sz="1000" dirty="0">
                <a:solidFill>
                  <a:srgbClr val="D4D4D4"/>
                </a:solidFill>
                <a:latin typeface="Menlo" panose="020B0609030804020204" pitchFamily="49" charset="0"/>
              </a:rPr>
              <a:t> </a:t>
            </a:r>
            <a:r>
              <a:rPr lang="en-GB" sz="1000" dirty="0">
                <a:solidFill>
                  <a:srgbClr val="569CD6"/>
                </a:solidFill>
                <a:latin typeface="Menlo" panose="020B0609030804020204" pitchFamily="49" charset="0"/>
              </a:rPr>
              <a:t>class</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InventoryResource</a:t>
            </a:r>
            <a:r>
              <a:rPr lang="en-GB" sz="1000" dirty="0">
                <a:solidFill>
                  <a:srgbClr val="D4D4D4"/>
                </a:solidFill>
                <a:latin typeface="Menlo" panose="020B0609030804020204" pitchFamily="49" charset="0"/>
              </a:rPr>
              <a:t> </a:t>
            </a:r>
            <a:r>
              <a:rPr lang="en-GB" sz="1000" dirty="0">
                <a:solidFill>
                  <a:srgbClr val="569CD6"/>
                </a:solidFill>
                <a:latin typeface="Menlo" panose="020B0609030804020204" pitchFamily="49" charset="0"/>
              </a:rPr>
              <a:t>implements</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HealthCheck</a:t>
            </a:r>
            <a:r>
              <a:rPr lang="en-GB" sz="1000" dirty="0">
                <a:solidFill>
                  <a:srgbClr val="D4D4D4"/>
                </a:solidFill>
                <a:latin typeface="Menlo" panose="020B0609030804020204" pitchFamily="49" charset="0"/>
              </a:rPr>
              <a:t> {</a:t>
            </a:r>
          </a:p>
          <a:p>
            <a:r>
              <a:rPr lang="en-GB" sz="1000" dirty="0">
                <a:solidFill>
                  <a:srgbClr val="D4D4D4"/>
                </a:solidFill>
                <a:latin typeface="Menlo" panose="020B0609030804020204" pitchFamily="49" charset="0"/>
              </a:rPr>
              <a:t>  ...</a:t>
            </a:r>
            <a:br>
              <a:rPr lang="en-GB" sz="1000" dirty="0">
                <a:solidFill>
                  <a:srgbClr val="D4D4D4"/>
                </a:solidFill>
                <a:latin typeface="Menlo" panose="020B0609030804020204" pitchFamily="49" charset="0"/>
              </a:rPr>
            </a:br>
            <a:r>
              <a:rPr lang="en-GB" sz="1000" dirty="0">
                <a:solidFill>
                  <a:srgbClr val="D4D4D4"/>
                </a:solidFill>
                <a:latin typeface="Menlo" panose="020B0609030804020204" pitchFamily="49" charset="0"/>
              </a:rPr>
              <a:t>  </a:t>
            </a:r>
            <a:r>
              <a:rPr lang="en-GB" sz="1000" dirty="0">
                <a:solidFill>
                  <a:srgbClr val="569CD6"/>
                </a:solidFill>
                <a:latin typeface="Menlo" panose="020B0609030804020204" pitchFamily="49" charset="0"/>
              </a:rPr>
              <a:t>public</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boolean</a:t>
            </a:r>
            <a:r>
              <a:rPr lang="en-GB" sz="1000" dirty="0">
                <a:solidFill>
                  <a:srgbClr val="D4D4D4"/>
                </a:solidFill>
                <a:latin typeface="Menlo" panose="020B0609030804020204" pitchFamily="49" charset="0"/>
              </a:rPr>
              <a:t> </a:t>
            </a:r>
            <a:r>
              <a:rPr lang="en-GB" sz="1000" dirty="0" err="1">
                <a:solidFill>
                  <a:srgbClr val="DCDCAA"/>
                </a:solidFill>
                <a:latin typeface="Menlo" panose="020B0609030804020204" pitchFamily="49" charset="0"/>
              </a:rPr>
              <a:t>isHealthy</a:t>
            </a:r>
            <a:r>
              <a:rPr lang="en-GB" sz="1000" dirty="0">
                <a:solidFill>
                  <a:srgbClr val="D4D4D4"/>
                </a:solidFill>
                <a:latin typeface="Menlo" panose="020B0609030804020204" pitchFamily="49" charset="0"/>
              </a:rPr>
              <a:t>() {...}</a:t>
            </a:r>
          </a:p>
          <a:p>
            <a:br>
              <a:rPr lang="en-GB" sz="1000" dirty="0">
                <a:solidFill>
                  <a:srgbClr val="D4D4D4"/>
                </a:solidFill>
                <a:latin typeface="Menlo" panose="020B0609030804020204" pitchFamily="49" charset="0"/>
              </a:rPr>
            </a:br>
            <a:r>
              <a:rPr lang="en-GB" sz="1000" dirty="0">
                <a:solidFill>
                  <a:srgbClr val="D4D4D4"/>
                </a:solidFill>
                <a:latin typeface="Menlo" panose="020B0609030804020204" pitchFamily="49" charset="0"/>
              </a:rPr>
              <a:t>  </a:t>
            </a:r>
            <a:r>
              <a:rPr lang="en-GB" sz="1000" dirty="0">
                <a:solidFill>
                  <a:srgbClr val="4EC9B0"/>
                </a:solidFill>
                <a:latin typeface="Menlo" panose="020B0609030804020204" pitchFamily="49" charset="0"/>
              </a:rPr>
              <a:t>@Override</a:t>
            </a:r>
            <a:endParaRPr lang="en-GB" sz="1000" dirty="0">
              <a:solidFill>
                <a:srgbClr val="D4D4D4"/>
              </a:solidFill>
              <a:latin typeface="Menlo" panose="020B0609030804020204" pitchFamily="49" charset="0"/>
            </a:endParaRPr>
          </a:p>
          <a:p>
            <a:r>
              <a:rPr lang="en-GB" sz="1000" dirty="0">
                <a:solidFill>
                  <a:srgbClr val="569CD6"/>
                </a:solidFill>
                <a:latin typeface="Menlo" panose="020B0609030804020204" pitchFamily="49" charset="0"/>
              </a:rPr>
              <a:t>  public</a:t>
            </a:r>
            <a:r>
              <a:rPr lang="en-GB" sz="1000" dirty="0">
                <a:solidFill>
                  <a:srgbClr val="D4D4D4"/>
                </a:solidFill>
                <a:latin typeface="Menlo" panose="020B0609030804020204" pitchFamily="49" charset="0"/>
              </a:rPr>
              <a:t> </a:t>
            </a:r>
            <a:r>
              <a:rPr lang="en-GB" sz="1000" dirty="0" err="1">
                <a:solidFill>
                  <a:srgbClr val="4EC9B0"/>
                </a:solidFill>
                <a:latin typeface="Menlo" panose="020B0609030804020204" pitchFamily="49" charset="0"/>
              </a:rPr>
              <a:t>HealthCheckResponse</a:t>
            </a:r>
            <a:r>
              <a:rPr lang="en-GB" sz="1000" dirty="0">
                <a:solidFill>
                  <a:srgbClr val="D4D4D4"/>
                </a:solidFill>
                <a:latin typeface="Menlo" panose="020B0609030804020204" pitchFamily="49" charset="0"/>
              </a:rPr>
              <a:t> </a:t>
            </a:r>
            <a:r>
              <a:rPr lang="en-GB" sz="1000" dirty="0">
                <a:solidFill>
                  <a:srgbClr val="DCDCAA"/>
                </a:solidFill>
                <a:latin typeface="Menlo" panose="020B0609030804020204" pitchFamily="49" charset="0"/>
              </a:rPr>
              <a:t>call</a:t>
            </a:r>
            <a:r>
              <a:rPr lang="en-GB" sz="1000" dirty="0">
                <a:solidFill>
                  <a:srgbClr val="D4D4D4"/>
                </a:solidFill>
                <a:latin typeface="Menlo" panose="020B0609030804020204" pitchFamily="49" charset="0"/>
              </a:rPr>
              <a:t>() {</a:t>
            </a:r>
          </a:p>
          <a:p>
            <a:r>
              <a:rPr lang="en-GB" sz="1000" dirty="0">
                <a:solidFill>
                  <a:srgbClr val="C586C0"/>
                </a:solidFill>
                <a:latin typeface="Menlo" panose="020B0609030804020204" pitchFamily="49" charset="0"/>
              </a:rPr>
              <a:t>    if</a:t>
            </a:r>
            <a:r>
              <a:rPr lang="en-GB" sz="1000" dirty="0">
                <a:solidFill>
                  <a:srgbClr val="D4D4D4"/>
                </a:solidFill>
                <a:latin typeface="Menlo" panose="020B0609030804020204" pitchFamily="49" charset="0"/>
              </a:rPr>
              <a:t> (!</a:t>
            </a:r>
            <a:r>
              <a:rPr lang="en-GB" sz="1000" dirty="0" err="1">
                <a:solidFill>
                  <a:srgbClr val="DCDCAA"/>
                </a:solidFill>
                <a:latin typeface="Menlo" panose="020B0609030804020204" pitchFamily="49" charset="0"/>
              </a:rPr>
              <a:t>isHealthy</a:t>
            </a:r>
            <a:r>
              <a:rPr lang="en-GB" sz="1000" dirty="0">
                <a:solidFill>
                  <a:srgbClr val="D4D4D4"/>
                </a:solidFill>
                <a:latin typeface="Menlo" panose="020B0609030804020204" pitchFamily="49" charset="0"/>
              </a:rPr>
              <a:t>()) {</a:t>
            </a:r>
          </a:p>
          <a:p>
            <a:r>
              <a:rPr lang="en-GB" sz="1000" dirty="0">
                <a:solidFill>
                  <a:srgbClr val="C586C0"/>
                </a:solidFill>
                <a:latin typeface="Menlo" panose="020B0609030804020204" pitchFamily="49" charset="0"/>
              </a:rPr>
              <a:t>      return</a:t>
            </a:r>
            <a:r>
              <a:rPr lang="en-GB" sz="1000" dirty="0">
                <a:solidFill>
                  <a:srgbClr val="D4D4D4"/>
                </a:solidFill>
                <a:latin typeface="Menlo" panose="020B0609030804020204" pitchFamily="49" charset="0"/>
              </a:rPr>
              <a:t> </a:t>
            </a:r>
            <a:r>
              <a:rPr lang="en-GB" sz="1000" dirty="0" err="1">
                <a:solidFill>
                  <a:srgbClr val="9CDCFE"/>
                </a:solidFill>
                <a:latin typeface="Menlo" panose="020B0609030804020204" pitchFamily="49" charset="0"/>
              </a:rPr>
              <a:t>HealthCheckResponse</a:t>
            </a:r>
            <a:r>
              <a:rPr lang="en-GB" sz="1000" dirty="0" err="1">
                <a:solidFill>
                  <a:srgbClr val="D4D4D4"/>
                </a:solidFill>
                <a:latin typeface="Menlo" panose="020B0609030804020204" pitchFamily="49" charset="0"/>
              </a:rPr>
              <a:t>.</a:t>
            </a:r>
            <a:r>
              <a:rPr lang="en-GB" sz="1000" dirty="0" err="1">
                <a:solidFill>
                  <a:srgbClr val="DCDCAA"/>
                </a:solidFill>
                <a:latin typeface="Menlo" panose="020B0609030804020204" pitchFamily="49" charset="0"/>
              </a:rPr>
              <a:t>named</a:t>
            </a:r>
            <a:r>
              <a:rPr lang="en-GB" sz="1000" dirty="0">
                <a:solidFill>
                  <a:srgbClr val="D4D4D4"/>
                </a:solidFill>
                <a:latin typeface="Menlo" panose="020B0609030804020204" pitchFamily="49" charset="0"/>
              </a:rPr>
              <a:t>(</a:t>
            </a:r>
            <a:r>
              <a:rPr lang="en-GB" sz="1000" dirty="0">
                <a:solidFill>
                  <a:srgbClr val="569CD6"/>
                </a:solidFill>
                <a:latin typeface="Menlo" panose="020B0609030804020204" pitchFamily="49" charset="0"/>
              </a:rPr>
              <a:t>“</a:t>
            </a:r>
            <a:r>
              <a:rPr lang="en-GB" sz="1000" dirty="0" err="1">
                <a:solidFill>
                  <a:srgbClr val="569CD6"/>
                </a:solidFill>
                <a:latin typeface="Menlo" panose="020B0609030804020204" pitchFamily="49" charset="0"/>
              </a:rPr>
              <a:t>InventoryResource</a:t>
            </a:r>
            <a:r>
              <a:rPr lang="en-GB" sz="1000" dirty="0">
                <a:solidFill>
                  <a:srgbClr val="569CD6"/>
                </a:solidFill>
                <a:latin typeface="Menlo" panose="020B0609030804020204" pitchFamily="49" charset="0"/>
              </a:rPr>
              <a:t>”</a:t>
            </a:r>
            <a:r>
              <a:rPr lang="en-GB" sz="1000" dirty="0">
                <a:solidFill>
                  <a:srgbClr val="D4D4D4"/>
                </a:solidFill>
                <a:latin typeface="Menlo" panose="020B0609030804020204" pitchFamily="49" charset="0"/>
              </a:rPr>
              <a:t>).</a:t>
            </a:r>
            <a:r>
              <a:rPr lang="en-GB" sz="1000" dirty="0" err="1">
                <a:solidFill>
                  <a:srgbClr val="D4D4D4"/>
                </a:solidFill>
                <a:latin typeface="Menlo" panose="020B0609030804020204" pitchFamily="49" charset="0"/>
              </a:rPr>
              <a:t>withData</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down</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build</a:t>
            </a:r>
            <a:r>
              <a:rPr lang="en-GB" sz="1000" dirty="0">
                <a:solidFill>
                  <a:srgbClr val="D4D4D4"/>
                </a:solidFill>
                <a:latin typeface="Menlo" panose="020B0609030804020204" pitchFamily="49" charset="0"/>
              </a:rPr>
              <a:t>();</a:t>
            </a:r>
          </a:p>
          <a:p>
            <a:r>
              <a:rPr lang="en-GB" sz="1000" dirty="0">
                <a:solidFill>
                  <a:srgbClr val="D4D4D4"/>
                </a:solidFill>
                <a:latin typeface="Menlo" panose="020B0609030804020204" pitchFamily="49" charset="0"/>
              </a:rPr>
              <a:t>    }</a:t>
            </a:r>
          </a:p>
          <a:p>
            <a:r>
              <a:rPr lang="en-GB" sz="1000" dirty="0">
                <a:solidFill>
                  <a:srgbClr val="C586C0"/>
                </a:solidFill>
                <a:latin typeface="Menlo" panose="020B0609030804020204" pitchFamily="49" charset="0"/>
              </a:rPr>
              <a:t>    return</a:t>
            </a:r>
            <a:r>
              <a:rPr lang="en-GB" sz="1000" dirty="0">
                <a:solidFill>
                  <a:srgbClr val="D4D4D4"/>
                </a:solidFill>
                <a:latin typeface="Menlo" panose="020B0609030804020204" pitchFamily="49" charset="0"/>
              </a:rPr>
              <a:t> </a:t>
            </a:r>
            <a:r>
              <a:rPr lang="en-GB" sz="1000" dirty="0" err="1">
                <a:solidFill>
                  <a:srgbClr val="9CDCFE"/>
                </a:solidFill>
                <a:latin typeface="Menlo" panose="020B0609030804020204" pitchFamily="49" charset="0"/>
              </a:rPr>
              <a:t>HealthCheckResponse</a:t>
            </a:r>
            <a:r>
              <a:rPr lang="en-GB" sz="1000" dirty="0" err="1">
                <a:solidFill>
                  <a:srgbClr val="D4D4D4"/>
                </a:solidFill>
                <a:latin typeface="Menlo" panose="020B0609030804020204" pitchFamily="49" charset="0"/>
              </a:rPr>
              <a:t>.</a:t>
            </a:r>
            <a:r>
              <a:rPr lang="en-GB" sz="1000" dirty="0" err="1">
                <a:solidFill>
                  <a:srgbClr val="DCDCAA"/>
                </a:solidFill>
                <a:latin typeface="Menlo" panose="020B0609030804020204" pitchFamily="49" charset="0"/>
              </a:rPr>
              <a:t>named</a:t>
            </a:r>
            <a:r>
              <a:rPr lang="en-GB" sz="1000" dirty="0">
                <a:solidFill>
                  <a:srgbClr val="D4D4D4"/>
                </a:solidFill>
                <a:latin typeface="Menlo" panose="020B0609030804020204" pitchFamily="49" charset="0"/>
              </a:rPr>
              <a:t>(</a:t>
            </a:r>
            <a:r>
              <a:rPr lang="en-GB" sz="1000" dirty="0">
                <a:solidFill>
                  <a:srgbClr val="569CD6"/>
                </a:solidFill>
                <a:latin typeface="Menlo" panose="020B0609030804020204" pitchFamily="49" charset="0"/>
              </a:rPr>
              <a:t>“</a:t>
            </a:r>
            <a:r>
              <a:rPr lang="en-GB" sz="1000" dirty="0" err="1">
                <a:solidFill>
                  <a:srgbClr val="569CD6"/>
                </a:solidFill>
                <a:latin typeface="Menlo" panose="020B0609030804020204" pitchFamily="49" charset="0"/>
              </a:rPr>
              <a:t>InventoryResource</a:t>
            </a:r>
            <a:r>
              <a:rPr lang="en-GB" sz="1000" dirty="0">
                <a:solidFill>
                  <a:srgbClr val="569CD6"/>
                </a:solidFill>
                <a:latin typeface="Menlo" panose="020B0609030804020204" pitchFamily="49" charset="0"/>
              </a:rPr>
              <a:t>”</a:t>
            </a:r>
            <a:r>
              <a:rPr lang="en-GB" sz="1000" dirty="0">
                <a:solidFill>
                  <a:srgbClr val="D4D4D4"/>
                </a:solidFill>
                <a:latin typeface="Menlo" panose="020B0609030804020204" pitchFamily="49" charset="0"/>
              </a:rPr>
              <a:t>).</a:t>
            </a:r>
            <a:r>
              <a:rPr lang="en-GB" sz="1000" dirty="0" err="1">
                <a:solidFill>
                  <a:srgbClr val="D4D4D4"/>
                </a:solidFill>
                <a:latin typeface="Menlo" panose="020B0609030804020204" pitchFamily="49" charset="0"/>
              </a:rPr>
              <a:t>withData</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up</a:t>
            </a:r>
            <a:r>
              <a:rPr lang="en-GB" sz="1000" dirty="0">
                <a:solidFill>
                  <a:srgbClr val="D4D4D4"/>
                </a:solidFill>
                <a:latin typeface="Menlo" panose="020B0609030804020204" pitchFamily="49" charset="0"/>
              </a:rPr>
              <a:t>().</a:t>
            </a:r>
            <a:r>
              <a:rPr lang="en-GB" sz="1000" dirty="0">
                <a:solidFill>
                  <a:srgbClr val="DCDCAA"/>
                </a:solidFill>
                <a:latin typeface="Menlo" panose="020B0609030804020204" pitchFamily="49" charset="0"/>
              </a:rPr>
              <a:t>build</a:t>
            </a:r>
            <a:r>
              <a:rPr lang="en-GB" sz="1000" dirty="0">
                <a:solidFill>
                  <a:srgbClr val="D4D4D4"/>
                </a:solidFill>
                <a:latin typeface="Menlo" panose="020B0609030804020204" pitchFamily="49" charset="0"/>
              </a:rPr>
              <a:t>();</a:t>
            </a:r>
          </a:p>
          <a:p>
            <a:r>
              <a:rPr lang="en-GB" sz="1000" dirty="0">
                <a:solidFill>
                  <a:srgbClr val="D4D4D4"/>
                </a:solidFill>
                <a:latin typeface="Menlo" panose="020B0609030804020204" pitchFamily="49" charset="0"/>
              </a:rPr>
              <a:t>  }</a:t>
            </a:r>
            <a:br>
              <a:rPr lang="en-GB" sz="1000" dirty="0">
                <a:solidFill>
                  <a:srgbClr val="D4D4D4"/>
                </a:solidFill>
                <a:latin typeface="Menlo" panose="020B0609030804020204" pitchFamily="49" charset="0"/>
              </a:rPr>
            </a:br>
            <a:r>
              <a:rPr lang="en-GB" sz="1000" dirty="0">
                <a:solidFill>
                  <a:srgbClr val="D4D4D4"/>
                </a:solidFill>
                <a:latin typeface="Menlo" panose="020B0609030804020204" pitchFamily="49" charset="0"/>
              </a:rPr>
              <a:t>}</a:t>
            </a:r>
          </a:p>
        </p:txBody>
      </p:sp>
      <p:pic>
        <p:nvPicPr>
          <p:cNvPr id="30" name="Picture 29">
            <a:extLst>
              <a:ext uri="{FF2B5EF4-FFF2-40B4-BE49-F238E27FC236}">
                <a16:creationId xmlns:a16="http://schemas.microsoft.com/office/drawing/2014/main" id="{43A4AE85-D845-834C-8B94-42E87069ED50}"/>
              </a:ext>
            </a:extLst>
          </p:cNvPr>
          <p:cNvPicPr>
            <a:picLocks noChangeAspect="1"/>
          </p:cNvPicPr>
          <p:nvPr/>
        </p:nvPicPr>
        <p:blipFill>
          <a:blip r:embed="rId9"/>
          <a:stretch>
            <a:fillRect/>
          </a:stretch>
        </p:blipFill>
        <p:spPr>
          <a:xfrm>
            <a:off x="6978236" y="4090615"/>
            <a:ext cx="4559300" cy="1600200"/>
          </a:xfrm>
          <a:prstGeom prst="rect">
            <a:avLst/>
          </a:prstGeom>
        </p:spPr>
      </p:pic>
    </p:spTree>
    <p:extLst>
      <p:ext uri="{BB962C8B-B14F-4D97-AF65-F5344CB8AC3E}">
        <p14:creationId xmlns:p14="http://schemas.microsoft.com/office/powerpoint/2010/main" val="3779783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err="1"/>
              <a:t>MicroProfile</a:t>
            </a:r>
            <a:r>
              <a:rPr lang="en-US" dirty="0"/>
              <a:t> Metrics</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1813165"/>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1822616"/>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2796974"/>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2414888"/>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2"/>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3"/>
          <a:stretch>
            <a:fillRect/>
          </a:stretch>
        </p:blipFill>
        <p:spPr>
          <a:xfrm>
            <a:off x="7467227" y="2532974"/>
            <a:ext cx="528000" cy="528000"/>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4"/>
          <a:stretch>
            <a:fillRect/>
          </a:stretch>
        </p:blipFill>
        <p:spPr>
          <a:xfrm>
            <a:off x="9088069" y="1558076"/>
            <a:ext cx="528000" cy="52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4"/>
          <a:stretch>
            <a:fillRect/>
          </a:stretch>
        </p:blipFill>
        <p:spPr>
          <a:xfrm>
            <a:off x="3232153" y="1558076"/>
            <a:ext cx="528000" cy="52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5"/>
          <a:stretch>
            <a:fillRect/>
          </a:stretch>
        </p:blipFill>
        <p:spPr>
          <a:xfrm>
            <a:off x="9088069" y="3489086"/>
            <a:ext cx="528000" cy="478927"/>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5"/>
          <a:stretch>
            <a:fillRect/>
          </a:stretch>
        </p:blipFill>
        <p:spPr>
          <a:xfrm>
            <a:off x="3225807" y="3489085"/>
            <a:ext cx="528000" cy="478927"/>
          </a:xfrm>
          <a:prstGeom prst="rect">
            <a:avLst/>
          </a:prstGeom>
        </p:spPr>
      </p:pic>
      <p:pic>
        <p:nvPicPr>
          <p:cNvPr id="17" name="Picture 16">
            <a:extLst>
              <a:ext uri="{FF2B5EF4-FFF2-40B4-BE49-F238E27FC236}">
                <a16:creationId xmlns:a16="http://schemas.microsoft.com/office/drawing/2014/main" id="{20D03A40-4797-3045-BDEF-96627DD6B888}"/>
              </a:ext>
            </a:extLst>
          </p:cNvPr>
          <p:cNvPicPr>
            <a:picLocks noChangeAspect="1"/>
          </p:cNvPicPr>
          <p:nvPr/>
        </p:nvPicPr>
        <p:blipFill>
          <a:blip r:embed="rId6"/>
          <a:stretch>
            <a:fillRect/>
          </a:stretch>
        </p:blipFill>
        <p:spPr>
          <a:xfrm>
            <a:off x="2166495" y="3488011"/>
            <a:ext cx="528000" cy="528000"/>
          </a:xfrm>
          <a:prstGeom prst="rect">
            <a:avLst/>
          </a:prstGeom>
        </p:spPr>
      </p:pic>
      <p:pic>
        <p:nvPicPr>
          <p:cNvPr id="18" name="Picture 17">
            <a:extLst>
              <a:ext uri="{FF2B5EF4-FFF2-40B4-BE49-F238E27FC236}">
                <a16:creationId xmlns:a16="http://schemas.microsoft.com/office/drawing/2014/main" id="{B9783278-30AA-114B-8E3A-81A913656B43}"/>
              </a:ext>
            </a:extLst>
          </p:cNvPr>
          <p:cNvPicPr>
            <a:picLocks noChangeAspect="1"/>
          </p:cNvPicPr>
          <p:nvPr/>
        </p:nvPicPr>
        <p:blipFill>
          <a:blip r:embed="rId6"/>
          <a:stretch>
            <a:fillRect/>
          </a:stretch>
        </p:blipFill>
        <p:spPr>
          <a:xfrm>
            <a:off x="8043311" y="3488011"/>
            <a:ext cx="528000" cy="528000"/>
          </a:xfrm>
          <a:prstGeom prst="rect">
            <a:avLst/>
          </a:prstGeom>
        </p:spPr>
      </p:pic>
      <p:pic>
        <p:nvPicPr>
          <p:cNvPr id="32" name="Picture 31">
            <a:extLst>
              <a:ext uri="{FF2B5EF4-FFF2-40B4-BE49-F238E27FC236}">
                <a16:creationId xmlns:a16="http://schemas.microsoft.com/office/drawing/2014/main" id="{567A975F-C0BF-AC49-96F2-4FF57ACF7E97}"/>
              </a:ext>
            </a:extLst>
          </p:cNvPr>
          <p:cNvPicPr>
            <a:picLocks noChangeAspect="1"/>
          </p:cNvPicPr>
          <p:nvPr/>
        </p:nvPicPr>
        <p:blipFill>
          <a:blip r:embed="rId7"/>
          <a:stretch>
            <a:fillRect/>
          </a:stretch>
        </p:blipFill>
        <p:spPr>
          <a:xfrm>
            <a:off x="6557967" y="2882508"/>
            <a:ext cx="587676" cy="587676"/>
          </a:xfrm>
          <a:prstGeom prst="rect">
            <a:avLst/>
          </a:prstGeom>
        </p:spPr>
      </p:pic>
      <p:grpSp>
        <p:nvGrpSpPr>
          <p:cNvPr id="35" name="Group 34">
            <a:extLst>
              <a:ext uri="{FF2B5EF4-FFF2-40B4-BE49-F238E27FC236}">
                <a16:creationId xmlns:a16="http://schemas.microsoft.com/office/drawing/2014/main" id="{DA87FBC9-8C36-B84F-9110-B7B72999FE37}"/>
              </a:ext>
            </a:extLst>
          </p:cNvPr>
          <p:cNvGrpSpPr/>
          <p:nvPr/>
        </p:nvGrpSpPr>
        <p:grpSpPr>
          <a:xfrm>
            <a:off x="2225177" y="2245329"/>
            <a:ext cx="594744" cy="803325"/>
            <a:chOff x="4515292" y="3835842"/>
            <a:chExt cx="637788" cy="829063"/>
          </a:xfrm>
        </p:grpSpPr>
        <p:sp>
          <p:nvSpPr>
            <p:cNvPr id="36" name="Oval 35">
              <a:extLst>
                <a:ext uri="{FF2B5EF4-FFF2-40B4-BE49-F238E27FC236}">
                  <a16:creationId xmlns:a16="http://schemas.microsoft.com/office/drawing/2014/main" id="{4DA6A924-0C09-414C-BEB5-8212E7FD9AC0}"/>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Oval 36">
              <a:extLst>
                <a:ext uri="{FF2B5EF4-FFF2-40B4-BE49-F238E27FC236}">
                  <a16:creationId xmlns:a16="http://schemas.microsoft.com/office/drawing/2014/main" id="{91B29AC2-05BE-A645-8311-53D56F1EE22E}"/>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Oval 37">
              <a:extLst>
                <a:ext uri="{FF2B5EF4-FFF2-40B4-BE49-F238E27FC236}">
                  <a16:creationId xmlns:a16="http://schemas.microsoft.com/office/drawing/2014/main" id="{DF5A44D1-6CE5-AB40-BEE7-91C9E5526EE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0" name="Straight Arrow Connector 39">
              <a:extLst>
                <a:ext uri="{FF2B5EF4-FFF2-40B4-BE49-F238E27FC236}">
                  <a16:creationId xmlns:a16="http://schemas.microsoft.com/office/drawing/2014/main" id="{3232AD8C-C211-D045-8DC0-7F14071ECE76}"/>
                </a:ext>
              </a:extLst>
            </p:cNvPr>
            <p:cNvCxnSpPr>
              <a:cxnSpLocks/>
              <a:stCxn id="36" idx="7"/>
              <a:endCxn id="3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A2E337-2485-DA40-847B-40CD444E72BE}"/>
                </a:ext>
              </a:extLst>
            </p:cNvPr>
            <p:cNvCxnSpPr>
              <a:cxnSpLocks/>
              <a:stCxn id="36" idx="5"/>
              <a:endCxn id="3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E3B1584-9741-304A-8556-5EB20ACC4B7F}"/>
              </a:ext>
            </a:extLst>
          </p:cNvPr>
          <p:cNvGrpSpPr/>
          <p:nvPr/>
        </p:nvGrpSpPr>
        <p:grpSpPr>
          <a:xfrm>
            <a:off x="8089624" y="2245329"/>
            <a:ext cx="594744" cy="803325"/>
            <a:chOff x="4515292" y="3835842"/>
            <a:chExt cx="637788" cy="829063"/>
          </a:xfrm>
        </p:grpSpPr>
        <p:sp>
          <p:nvSpPr>
            <p:cNvPr id="44" name="Oval 43">
              <a:extLst>
                <a:ext uri="{FF2B5EF4-FFF2-40B4-BE49-F238E27FC236}">
                  <a16:creationId xmlns:a16="http://schemas.microsoft.com/office/drawing/2014/main" id="{CD9532EB-9901-924E-A132-DB879A54DDEC}"/>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Oval 44">
              <a:extLst>
                <a:ext uri="{FF2B5EF4-FFF2-40B4-BE49-F238E27FC236}">
                  <a16:creationId xmlns:a16="http://schemas.microsoft.com/office/drawing/2014/main" id="{FB1DDFF0-75E9-A54E-9480-DE05FC81EBFA}"/>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Oval 45">
              <a:extLst>
                <a:ext uri="{FF2B5EF4-FFF2-40B4-BE49-F238E27FC236}">
                  <a16:creationId xmlns:a16="http://schemas.microsoft.com/office/drawing/2014/main" id="{6C6B9449-FFF0-914F-8848-736705F929B8}"/>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7" name="Straight Arrow Connector 46">
              <a:extLst>
                <a:ext uri="{FF2B5EF4-FFF2-40B4-BE49-F238E27FC236}">
                  <a16:creationId xmlns:a16="http://schemas.microsoft.com/office/drawing/2014/main" id="{06B54C67-EEB1-ED4D-82DB-EE02A4030D0F}"/>
                </a:ext>
              </a:extLst>
            </p:cNvPr>
            <p:cNvCxnSpPr>
              <a:cxnSpLocks/>
              <a:stCxn id="44" idx="7"/>
              <a:endCxn id="45"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DEA996-DB23-4C47-9296-9FD3DE7525A2}"/>
                </a:ext>
              </a:extLst>
            </p:cNvPr>
            <p:cNvCxnSpPr>
              <a:cxnSpLocks/>
              <a:stCxn id="44" idx="5"/>
              <a:endCxn id="46"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9" name="Picture 48">
            <a:extLst>
              <a:ext uri="{FF2B5EF4-FFF2-40B4-BE49-F238E27FC236}">
                <a16:creationId xmlns:a16="http://schemas.microsoft.com/office/drawing/2014/main" id="{F6F425C6-D834-654D-B0AD-239C63DB142E}"/>
              </a:ext>
            </a:extLst>
          </p:cNvPr>
          <p:cNvPicPr>
            <a:picLocks noChangeAspect="1"/>
          </p:cNvPicPr>
          <p:nvPr/>
        </p:nvPicPr>
        <p:blipFill>
          <a:blip r:embed="rId8"/>
          <a:stretch>
            <a:fillRect/>
          </a:stretch>
        </p:blipFill>
        <p:spPr>
          <a:xfrm>
            <a:off x="3764207" y="2532974"/>
            <a:ext cx="528000" cy="464063"/>
          </a:xfrm>
          <a:prstGeom prst="rect">
            <a:avLst/>
          </a:prstGeom>
        </p:spPr>
      </p:pic>
      <p:sp>
        <p:nvSpPr>
          <p:cNvPr id="3" name="Rectangle 2">
            <a:extLst>
              <a:ext uri="{FF2B5EF4-FFF2-40B4-BE49-F238E27FC236}">
                <a16:creationId xmlns:a16="http://schemas.microsoft.com/office/drawing/2014/main" id="{8039DD59-D72D-AC47-9699-28E331098A12}"/>
              </a:ext>
            </a:extLst>
          </p:cNvPr>
          <p:cNvSpPr/>
          <p:nvPr/>
        </p:nvSpPr>
        <p:spPr>
          <a:xfrm>
            <a:off x="1869874" y="4667031"/>
            <a:ext cx="7049928" cy="1805559"/>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@Timed</a:t>
            </a:r>
            <a:r>
              <a:rPr lang="en-GB" sz="1400" dirty="0">
                <a:solidFill>
                  <a:srgbClr val="D4D4D4"/>
                </a:solidFill>
                <a:latin typeface="Menlo" panose="020B0609030804020204" pitchFamily="49" charset="0"/>
              </a:rPr>
              <a:t>(name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inventoryPropertiesRequestTime</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 </a:t>
            </a:r>
          </a:p>
          <a:p>
            <a:r>
              <a:rPr lang="en-GB" sz="1400" dirty="0">
                <a:solidFill>
                  <a:srgbClr val="D4D4D4"/>
                </a:solidFill>
                <a:latin typeface="Menlo" panose="020B0609030804020204" pitchFamily="49" charset="0"/>
              </a:rPr>
              <a:t>absolute = </a:t>
            </a:r>
            <a:r>
              <a:rPr lang="en-GB" sz="1400" dirty="0">
                <a:solidFill>
                  <a:srgbClr val="569CD6"/>
                </a:solidFill>
                <a:latin typeface="Menlo" panose="020B0609030804020204" pitchFamily="49" charset="0"/>
              </a:rPr>
              <a:t>true</a:t>
            </a:r>
            <a:r>
              <a:rPr lang="en-GB" sz="1400" dirty="0">
                <a:solidFill>
                  <a:srgbClr val="D4D4D4"/>
                </a:solidFill>
                <a:latin typeface="Menlo" panose="020B0609030804020204" pitchFamily="49" charset="0"/>
              </a:rPr>
              <a:t>,</a:t>
            </a:r>
          </a:p>
          <a:p>
            <a:r>
              <a:rPr lang="en-GB" sz="1400" dirty="0">
                <a:solidFill>
                  <a:srgbClr val="D4D4D4"/>
                </a:solidFill>
                <a:latin typeface="Menlo" panose="020B0609030804020204" pitchFamily="49" charset="0"/>
              </a:rPr>
              <a:t>description = </a:t>
            </a:r>
            <a:r>
              <a:rPr lang="en-GB" sz="1400" dirty="0">
                <a:solidFill>
                  <a:srgbClr val="CE9178"/>
                </a:solidFill>
                <a:latin typeface="Menlo" panose="020B0609030804020204" pitchFamily="49" charset="0"/>
              </a:rPr>
              <a:t>"Time needed to get the properties of"</a:t>
            </a:r>
            <a:r>
              <a:rPr lang="en-GB" sz="1400" dirty="0">
                <a:solidFill>
                  <a:srgbClr val="D4D4D4"/>
                </a:solidFill>
                <a:latin typeface="Menlo" panose="020B0609030804020204" pitchFamily="49" charset="0"/>
              </a:rPr>
              <a:t> +</a:t>
            </a:r>
          </a:p>
          <a:p>
            <a:r>
              <a:rPr lang="en-GB" sz="1400" dirty="0">
                <a:solidFill>
                  <a:srgbClr val="CE9178"/>
                </a:solidFill>
                <a:latin typeface="Menlo" panose="020B0609030804020204" pitchFamily="49" charset="0"/>
              </a:rPr>
              <a:t>"a system from the given hostname"</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Properties</a:t>
            </a:r>
            <a:r>
              <a:rPr lang="en-GB" sz="1400" dirty="0">
                <a:solidFill>
                  <a:srgbClr val="D4D4D4"/>
                </a:solidFill>
                <a:latin typeface="Menlo" panose="020B0609030804020204" pitchFamily="49" charset="0"/>
              </a:rPr>
              <a:t> </a:t>
            </a:r>
            <a:r>
              <a:rPr lang="en-GB" sz="1400" dirty="0">
                <a:solidFill>
                  <a:srgbClr val="DCDCAA"/>
                </a:solidFill>
                <a:latin typeface="Menlo" panose="020B0609030804020204" pitchFamily="49" charset="0"/>
              </a:rPr>
              <a:t>get</a:t>
            </a:r>
            <a:r>
              <a:rPr lang="en-GB" sz="1400" dirty="0">
                <a:solidFill>
                  <a:srgbClr val="D4D4D4"/>
                </a:solidFill>
                <a:latin typeface="Menlo" panose="020B0609030804020204" pitchFamily="49" charset="0"/>
              </a:rPr>
              <a:t>(</a:t>
            </a:r>
            <a:r>
              <a:rPr lang="en-GB" sz="1400" dirty="0">
                <a:solidFill>
                  <a:srgbClr val="4EC9B0"/>
                </a:solidFill>
                <a:latin typeface="Menlo" panose="020B0609030804020204" pitchFamily="49" charset="0"/>
              </a:rPr>
              <a:t>String</a:t>
            </a:r>
            <a:r>
              <a:rPr lang="en-GB" sz="1400" dirty="0">
                <a:solidFill>
                  <a:srgbClr val="D4D4D4"/>
                </a:solidFill>
                <a:latin typeface="Menlo" panose="020B0609030804020204" pitchFamily="49" charset="0"/>
              </a:rPr>
              <a:t> </a:t>
            </a:r>
            <a:r>
              <a:rPr lang="en-GB" sz="1400" dirty="0">
                <a:solidFill>
                  <a:srgbClr val="9CDCFE"/>
                </a:solidFill>
                <a:latin typeface="Menlo" panose="020B0609030804020204" pitchFamily="49" charset="0"/>
              </a:rPr>
              <a:t>hostname</a:t>
            </a:r>
            <a:r>
              <a:rPr lang="en-GB" sz="1400" dirty="0">
                <a:solidFill>
                  <a:srgbClr val="D4D4D4"/>
                </a:solidFill>
                <a:latin typeface="Menlo" panose="020B0609030804020204" pitchFamily="49" charset="0"/>
              </a:rPr>
              <a:t>) {</a:t>
            </a:r>
          </a:p>
          <a:p>
            <a:pPr lvl="1"/>
            <a:r>
              <a:rPr lang="en-GB" sz="1400" dirty="0">
                <a:solidFill>
                  <a:srgbClr val="C586C0"/>
                </a:solidFill>
                <a:latin typeface="Menlo" panose="020B0609030804020204" pitchFamily="49" charset="0"/>
              </a:rPr>
              <a:t>return</a:t>
            </a:r>
            <a:r>
              <a:rPr lang="en-GB" sz="1400" dirty="0">
                <a:solidFill>
                  <a:srgbClr val="D4D4D4"/>
                </a:solidFill>
                <a:latin typeface="Menlo" panose="020B0609030804020204" pitchFamily="49" charset="0"/>
              </a:rPr>
              <a:t> </a:t>
            </a:r>
            <a:r>
              <a:rPr lang="en-GB" sz="1400" dirty="0" err="1">
                <a:solidFill>
                  <a:srgbClr val="9CDCFE"/>
                </a:solidFill>
                <a:latin typeface="Menlo" panose="020B0609030804020204" pitchFamily="49" charset="0"/>
              </a:rPr>
              <a:t>invUtils</a:t>
            </a:r>
            <a:r>
              <a:rPr lang="en-GB" sz="1400" dirty="0" err="1">
                <a:solidFill>
                  <a:srgbClr val="D4D4D4"/>
                </a:solidFill>
                <a:latin typeface="Menlo" panose="020B0609030804020204" pitchFamily="49" charset="0"/>
              </a:rPr>
              <a:t>.</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(hostname);</a:t>
            </a:r>
          </a:p>
          <a:p>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82426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MicroProfile </a:t>
            </a:r>
            <a:r>
              <a:rPr lang="en-US" dirty="0" err="1"/>
              <a:t>OpenTracing</a:t>
            </a:r>
            <a:endParaRPr lang="en-US" dirty="0"/>
          </a:p>
        </p:txBody>
      </p:sp>
      <p:sp>
        <p:nvSpPr>
          <p:cNvPr id="4" name="Rounded Rectangle 3">
            <a:extLst>
              <a:ext uri="{FF2B5EF4-FFF2-40B4-BE49-F238E27FC236}">
                <a16:creationId xmlns:a16="http://schemas.microsoft.com/office/drawing/2014/main" id="{6A5D3391-849E-7243-997B-3D1017C50383}"/>
              </a:ext>
            </a:extLst>
          </p:cNvPr>
          <p:cNvSpPr/>
          <p:nvPr/>
        </p:nvSpPr>
        <p:spPr>
          <a:xfrm>
            <a:off x="1988107" y="2896014"/>
            <a:ext cx="1967999"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flipV="1">
            <a:off x="3956106" y="3879823"/>
            <a:ext cx="3511121" cy="1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5568274" y="3497737"/>
            <a:ext cx="711661" cy="688945"/>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7467227" y="3615823"/>
            <a:ext cx="528000" cy="528000"/>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9088069" y="2640925"/>
            <a:ext cx="528000" cy="52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3232153" y="2640925"/>
            <a:ext cx="528000" cy="52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9088069" y="4571935"/>
            <a:ext cx="528000" cy="478927"/>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3225807" y="4571934"/>
            <a:ext cx="528000" cy="478927"/>
          </a:xfrm>
          <a:prstGeom prst="rect">
            <a:avLst/>
          </a:prstGeom>
        </p:spPr>
      </p:pic>
      <p:pic>
        <p:nvPicPr>
          <p:cNvPr id="17" name="Picture 16">
            <a:extLst>
              <a:ext uri="{FF2B5EF4-FFF2-40B4-BE49-F238E27FC236}">
                <a16:creationId xmlns:a16="http://schemas.microsoft.com/office/drawing/2014/main" id="{20D03A40-4797-3045-BDEF-96627DD6B888}"/>
              </a:ext>
            </a:extLst>
          </p:cNvPr>
          <p:cNvPicPr>
            <a:picLocks noChangeAspect="1"/>
          </p:cNvPicPr>
          <p:nvPr/>
        </p:nvPicPr>
        <p:blipFill>
          <a:blip r:embed="rId7"/>
          <a:stretch>
            <a:fillRect/>
          </a:stretch>
        </p:blipFill>
        <p:spPr>
          <a:xfrm>
            <a:off x="2166495" y="4570860"/>
            <a:ext cx="528000" cy="528000"/>
          </a:xfrm>
          <a:prstGeom prst="rect">
            <a:avLst/>
          </a:prstGeom>
        </p:spPr>
      </p:pic>
      <p:pic>
        <p:nvPicPr>
          <p:cNvPr id="18" name="Picture 17">
            <a:extLst>
              <a:ext uri="{FF2B5EF4-FFF2-40B4-BE49-F238E27FC236}">
                <a16:creationId xmlns:a16="http://schemas.microsoft.com/office/drawing/2014/main" id="{B9783278-30AA-114B-8E3A-81A913656B43}"/>
              </a:ext>
            </a:extLst>
          </p:cNvPr>
          <p:cNvPicPr>
            <a:picLocks noChangeAspect="1"/>
          </p:cNvPicPr>
          <p:nvPr/>
        </p:nvPicPr>
        <p:blipFill>
          <a:blip r:embed="rId7"/>
          <a:stretch>
            <a:fillRect/>
          </a:stretch>
        </p:blipFill>
        <p:spPr>
          <a:xfrm>
            <a:off x="8043311" y="4570860"/>
            <a:ext cx="528000" cy="528000"/>
          </a:xfrm>
          <a:prstGeom prst="rect">
            <a:avLst/>
          </a:prstGeom>
        </p:spPr>
      </p:pic>
      <p:pic>
        <p:nvPicPr>
          <p:cNvPr id="32" name="Picture 31">
            <a:extLst>
              <a:ext uri="{FF2B5EF4-FFF2-40B4-BE49-F238E27FC236}">
                <a16:creationId xmlns:a16="http://schemas.microsoft.com/office/drawing/2014/main" id="{567A975F-C0BF-AC49-96F2-4FF57ACF7E97}"/>
              </a:ext>
            </a:extLst>
          </p:cNvPr>
          <p:cNvPicPr>
            <a:picLocks noChangeAspect="1"/>
          </p:cNvPicPr>
          <p:nvPr/>
        </p:nvPicPr>
        <p:blipFill>
          <a:blip r:embed="rId8"/>
          <a:stretch>
            <a:fillRect/>
          </a:stretch>
        </p:blipFill>
        <p:spPr>
          <a:xfrm>
            <a:off x="6557967" y="3965357"/>
            <a:ext cx="587676" cy="587676"/>
          </a:xfrm>
          <a:prstGeom prst="rect">
            <a:avLst/>
          </a:prstGeom>
        </p:spPr>
      </p:pic>
      <p:grpSp>
        <p:nvGrpSpPr>
          <p:cNvPr id="31" name="Group 30">
            <a:extLst>
              <a:ext uri="{FF2B5EF4-FFF2-40B4-BE49-F238E27FC236}">
                <a16:creationId xmlns:a16="http://schemas.microsoft.com/office/drawing/2014/main" id="{9D08EA11-D9AE-6843-88C3-6611A4ABB12A}"/>
              </a:ext>
            </a:extLst>
          </p:cNvPr>
          <p:cNvGrpSpPr/>
          <p:nvPr/>
        </p:nvGrpSpPr>
        <p:grpSpPr>
          <a:xfrm>
            <a:off x="2186543" y="2606356"/>
            <a:ext cx="528000" cy="528000"/>
            <a:chOff x="4218703" y="4081298"/>
            <a:chExt cx="413999" cy="413999"/>
          </a:xfrm>
        </p:grpSpPr>
        <p:sp>
          <p:nvSpPr>
            <p:cNvPr id="6" name="Oval 5">
              <a:extLst>
                <a:ext uri="{FF2B5EF4-FFF2-40B4-BE49-F238E27FC236}">
                  <a16:creationId xmlns:a16="http://schemas.microsoft.com/office/drawing/2014/main" id="{64685C0E-C2D0-284A-83B3-67A3E2AC6EC4}"/>
                </a:ext>
              </a:extLst>
            </p:cNvPr>
            <p:cNvSpPr/>
            <p:nvPr/>
          </p:nvSpPr>
          <p:spPr>
            <a:xfrm>
              <a:off x="4218703" y="4081298"/>
              <a:ext cx="413999" cy="413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FEDA4AD0-290F-9347-9CFE-933D4D0FA507}"/>
                </a:ext>
              </a:extLst>
            </p:cNvPr>
            <p:cNvPicPr>
              <a:picLocks noChangeAspect="1"/>
            </p:cNvPicPr>
            <p:nvPr/>
          </p:nvPicPr>
          <p:blipFill>
            <a:blip r:embed="rId9"/>
            <a:stretch>
              <a:fillRect/>
            </a:stretch>
          </p:blipFill>
          <p:spPr>
            <a:xfrm>
              <a:off x="4227702" y="4090297"/>
              <a:ext cx="396000" cy="396000"/>
            </a:xfrm>
            <a:prstGeom prst="rect">
              <a:avLst/>
            </a:prstGeom>
          </p:spPr>
        </p:pic>
      </p:grpSp>
      <p:grpSp>
        <p:nvGrpSpPr>
          <p:cNvPr id="34" name="Group 33">
            <a:extLst>
              <a:ext uri="{FF2B5EF4-FFF2-40B4-BE49-F238E27FC236}">
                <a16:creationId xmlns:a16="http://schemas.microsoft.com/office/drawing/2014/main" id="{5B071320-D4A3-4B49-B66D-D0D1690F4782}"/>
              </a:ext>
            </a:extLst>
          </p:cNvPr>
          <p:cNvGrpSpPr/>
          <p:nvPr/>
        </p:nvGrpSpPr>
        <p:grpSpPr>
          <a:xfrm>
            <a:off x="8041083" y="2607787"/>
            <a:ext cx="528000" cy="528000"/>
            <a:chOff x="4218703" y="4081298"/>
            <a:chExt cx="413999" cy="413999"/>
          </a:xfrm>
        </p:grpSpPr>
        <p:sp>
          <p:nvSpPr>
            <p:cNvPr id="35" name="Oval 34">
              <a:extLst>
                <a:ext uri="{FF2B5EF4-FFF2-40B4-BE49-F238E27FC236}">
                  <a16:creationId xmlns:a16="http://schemas.microsoft.com/office/drawing/2014/main" id="{B7A7CB82-0AA5-5149-8683-5AC7392E33F7}"/>
                </a:ext>
              </a:extLst>
            </p:cNvPr>
            <p:cNvSpPr/>
            <p:nvPr/>
          </p:nvSpPr>
          <p:spPr>
            <a:xfrm>
              <a:off x="4218703" y="4081298"/>
              <a:ext cx="413999" cy="413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a:extLst>
                <a:ext uri="{FF2B5EF4-FFF2-40B4-BE49-F238E27FC236}">
                  <a16:creationId xmlns:a16="http://schemas.microsoft.com/office/drawing/2014/main" id="{67FAE9EB-E341-2E47-81AB-D81112FDF1B1}"/>
                </a:ext>
              </a:extLst>
            </p:cNvPr>
            <p:cNvPicPr>
              <a:picLocks noChangeAspect="1"/>
            </p:cNvPicPr>
            <p:nvPr/>
          </p:nvPicPr>
          <p:blipFill>
            <a:blip r:embed="rId9"/>
            <a:stretch>
              <a:fillRect/>
            </a:stretch>
          </p:blipFill>
          <p:spPr>
            <a:xfrm>
              <a:off x="4227702" y="4090297"/>
              <a:ext cx="396000" cy="396000"/>
            </a:xfrm>
            <a:prstGeom prst="rect">
              <a:avLst/>
            </a:prstGeom>
          </p:spPr>
        </p:pic>
      </p:grpSp>
      <p:grpSp>
        <p:nvGrpSpPr>
          <p:cNvPr id="49" name="Group 48">
            <a:extLst>
              <a:ext uri="{FF2B5EF4-FFF2-40B4-BE49-F238E27FC236}">
                <a16:creationId xmlns:a16="http://schemas.microsoft.com/office/drawing/2014/main" id="{FDCDB08E-DA91-1744-99EA-BA2EE95B81DC}"/>
              </a:ext>
            </a:extLst>
          </p:cNvPr>
          <p:cNvGrpSpPr/>
          <p:nvPr/>
        </p:nvGrpSpPr>
        <p:grpSpPr>
          <a:xfrm>
            <a:off x="2225177" y="3328178"/>
            <a:ext cx="594744" cy="803325"/>
            <a:chOff x="4515292" y="3835842"/>
            <a:chExt cx="637788" cy="829063"/>
          </a:xfrm>
        </p:grpSpPr>
        <p:sp>
          <p:nvSpPr>
            <p:cNvPr id="50" name="Oval 49">
              <a:extLst>
                <a:ext uri="{FF2B5EF4-FFF2-40B4-BE49-F238E27FC236}">
                  <a16:creationId xmlns:a16="http://schemas.microsoft.com/office/drawing/2014/main" id="{6FB8C2B0-0267-344E-B8F8-D8111FB85772}"/>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Oval 50">
              <a:extLst>
                <a:ext uri="{FF2B5EF4-FFF2-40B4-BE49-F238E27FC236}">
                  <a16:creationId xmlns:a16="http://schemas.microsoft.com/office/drawing/2014/main" id="{D2861591-78C0-8C48-B06E-343985F1010A}"/>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Oval 51">
              <a:extLst>
                <a:ext uri="{FF2B5EF4-FFF2-40B4-BE49-F238E27FC236}">
                  <a16:creationId xmlns:a16="http://schemas.microsoft.com/office/drawing/2014/main" id="{730353A0-F740-F64A-9F62-6C6E8F828883}"/>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3" name="Straight Arrow Connector 52">
              <a:extLst>
                <a:ext uri="{FF2B5EF4-FFF2-40B4-BE49-F238E27FC236}">
                  <a16:creationId xmlns:a16="http://schemas.microsoft.com/office/drawing/2014/main" id="{57EE81B3-4B26-474B-A5EE-61B9DEA1C774}"/>
                </a:ext>
              </a:extLst>
            </p:cNvPr>
            <p:cNvCxnSpPr>
              <a:cxnSpLocks/>
              <a:stCxn id="50" idx="7"/>
              <a:endCxn id="51"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4885B1-0805-1E4C-A151-1E8E52327384}"/>
                </a:ext>
              </a:extLst>
            </p:cNvPr>
            <p:cNvCxnSpPr>
              <a:cxnSpLocks/>
              <a:stCxn id="50" idx="5"/>
              <a:endCxn id="5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A2762A3-0884-ED4D-9495-2044ECE702D4}"/>
              </a:ext>
            </a:extLst>
          </p:cNvPr>
          <p:cNvGrpSpPr/>
          <p:nvPr/>
        </p:nvGrpSpPr>
        <p:grpSpPr>
          <a:xfrm>
            <a:off x="8089624" y="3328178"/>
            <a:ext cx="594744" cy="803325"/>
            <a:chOff x="4515292" y="3835842"/>
            <a:chExt cx="637788" cy="829063"/>
          </a:xfrm>
        </p:grpSpPr>
        <p:sp>
          <p:nvSpPr>
            <p:cNvPr id="56" name="Oval 55">
              <a:extLst>
                <a:ext uri="{FF2B5EF4-FFF2-40B4-BE49-F238E27FC236}">
                  <a16:creationId xmlns:a16="http://schemas.microsoft.com/office/drawing/2014/main" id="{45243DD5-DC2A-9849-966C-A2CA0678BA2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1C60C0FC-F94C-A54E-BFDF-1FA2704EFFB6}"/>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291F7A42-7AA0-DA4E-98D3-10BBB4608DF6}"/>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59" name="Straight Arrow Connector 58">
              <a:extLst>
                <a:ext uri="{FF2B5EF4-FFF2-40B4-BE49-F238E27FC236}">
                  <a16:creationId xmlns:a16="http://schemas.microsoft.com/office/drawing/2014/main" id="{A59A2569-F5F4-C744-AA38-D0970608609F}"/>
                </a:ext>
              </a:extLst>
            </p:cNvPr>
            <p:cNvCxnSpPr>
              <a:cxnSpLocks/>
              <a:stCxn id="56" idx="7"/>
              <a:endCxn id="57"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426915F-D2B2-C04F-B258-65563CD6036C}"/>
                </a:ext>
              </a:extLst>
            </p:cNvPr>
            <p:cNvCxnSpPr>
              <a:cxnSpLocks/>
              <a:stCxn id="56" idx="5"/>
              <a:endCxn id="58"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A88298B7-7BFB-2E4C-BA2F-6032BCA2E27B}"/>
              </a:ext>
            </a:extLst>
          </p:cNvPr>
          <p:cNvPicPr>
            <a:picLocks noChangeAspect="1"/>
          </p:cNvPicPr>
          <p:nvPr/>
        </p:nvPicPr>
        <p:blipFill>
          <a:blip r:embed="rId10"/>
          <a:stretch>
            <a:fillRect/>
          </a:stretch>
        </p:blipFill>
        <p:spPr>
          <a:xfrm>
            <a:off x="3764207" y="3615823"/>
            <a:ext cx="528000" cy="464063"/>
          </a:xfrm>
          <a:prstGeom prst="rect">
            <a:avLst/>
          </a:prstGeom>
        </p:spPr>
      </p:pic>
      <p:sp>
        <p:nvSpPr>
          <p:cNvPr id="3" name="Rectangle 2">
            <a:extLst>
              <a:ext uri="{FF2B5EF4-FFF2-40B4-BE49-F238E27FC236}">
                <a16:creationId xmlns:a16="http://schemas.microsoft.com/office/drawing/2014/main" id="{BD3EBE5E-A39C-6848-9D8C-846203382136}"/>
              </a:ext>
            </a:extLst>
          </p:cNvPr>
          <p:cNvSpPr/>
          <p:nvPr/>
        </p:nvSpPr>
        <p:spPr>
          <a:xfrm>
            <a:off x="2589035" y="5190602"/>
            <a:ext cx="7027034" cy="1159228"/>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@Traced</a:t>
            </a:r>
            <a:r>
              <a:rPr lang="en-GB" sz="1400" dirty="0">
                <a:solidFill>
                  <a:srgbClr val="D4D4D4"/>
                </a:solidFill>
                <a:latin typeface="Menlo" panose="020B0609030804020204" pitchFamily="49" charset="0"/>
              </a:rPr>
              <a:t>(value = </a:t>
            </a:r>
            <a:r>
              <a:rPr lang="en-GB" sz="1400" dirty="0">
                <a:solidFill>
                  <a:srgbClr val="569CD6"/>
                </a:solidFill>
                <a:latin typeface="Menlo" panose="020B0609030804020204" pitchFamily="49" charset="0"/>
              </a:rPr>
              <a:t>true</a:t>
            </a:r>
            <a:r>
              <a:rPr lang="en-GB" sz="1400" dirty="0">
                <a:solidFill>
                  <a:srgbClr val="D4D4D4"/>
                </a:solidFill>
                <a:latin typeface="Menlo" panose="020B0609030804020204" pitchFamily="49" charset="0"/>
              </a:rPr>
              <a:t>, </a:t>
            </a:r>
            <a:r>
              <a:rPr lang="en-GB" sz="1400" dirty="0" err="1">
                <a:solidFill>
                  <a:srgbClr val="D4D4D4"/>
                </a:solidFill>
                <a:latin typeface="Menlo" panose="020B0609030804020204" pitchFamily="49" charset="0"/>
              </a:rPr>
              <a:t>operationName</a:t>
            </a:r>
            <a:r>
              <a:rPr lang="en-GB" sz="1400" dirty="0">
                <a:solidFill>
                  <a:srgbClr val="D4D4D4"/>
                </a:solidFill>
                <a:latin typeface="Menlo" panose="020B0609030804020204" pitchFamily="49" charset="0"/>
              </a:rPr>
              <a:t> = </a:t>
            </a:r>
            <a:r>
              <a:rPr lang="en-GB" sz="1400" dirty="0">
                <a:solidFill>
                  <a:srgbClr val="CE9178"/>
                </a:solidFill>
                <a:latin typeface="Menlo" panose="020B0609030804020204" pitchFamily="49" charset="0"/>
              </a:rPr>
              <a:t>"</a:t>
            </a:r>
            <a:r>
              <a:rPr lang="en-GB" sz="1400" dirty="0" err="1">
                <a:solidFill>
                  <a:srgbClr val="CE9178"/>
                </a:solidFill>
                <a:latin typeface="Menlo" panose="020B0609030804020204" pitchFamily="49" charset="0"/>
              </a:rPr>
              <a:t>InventoryManager.list</a:t>
            </a:r>
            <a:r>
              <a:rPr lang="en-GB" sz="1400" dirty="0">
                <a:solidFill>
                  <a:srgbClr val="CE9178"/>
                </a:solidFill>
                <a:latin typeface="Menlo" panose="020B0609030804020204" pitchFamily="49" charset="0"/>
              </a:rPr>
              <a: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InventoryList</a:t>
            </a:r>
            <a:r>
              <a:rPr lang="en-GB" sz="1400" dirty="0">
                <a:solidFill>
                  <a:srgbClr val="D4D4D4"/>
                </a:solidFill>
                <a:latin typeface="Menlo" panose="020B0609030804020204" pitchFamily="49" charset="0"/>
              </a:rPr>
              <a:t> </a:t>
            </a:r>
            <a:r>
              <a:rPr lang="en-GB" sz="1400" dirty="0">
                <a:solidFill>
                  <a:srgbClr val="DCDCAA"/>
                </a:solidFill>
                <a:latin typeface="Menlo" panose="020B0609030804020204" pitchFamily="49" charset="0"/>
              </a:rPr>
              <a:t>list</a:t>
            </a:r>
            <a:r>
              <a:rPr lang="en-GB" sz="1400" dirty="0">
                <a:solidFill>
                  <a:srgbClr val="D4D4D4"/>
                </a:solidFill>
                <a:latin typeface="Menlo" panose="020B0609030804020204" pitchFamily="49" charset="0"/>
              </a:rPr>
              <a:t>() {</a:t>
            </a:r>
          </a:p>
          <a:p>
            <a:r>
              <a:rPr lang="en-GB" sz="1400" dirty="0">
                <a:solidFill>
                  <a:srgbClr val="C586C0"/>
                </a:solidFill>
                <a:latin typeface="Menlo" panose="020B0609030804020204" pitchFamily="49" charset="0"/>
              </a:rPr>
              <a:t>    return</a:t>
            </a:r>
            <a:r>
              <a:rPr lang="en-GB" sz="1400" dirty="0">
                <a:solidFill>
                  <a:srgbClr val="D4D4D4"/>
                </a:solidFill>
                <a:latin typeface="Menlo" panose="020B0609030804020204" pitchFamily="49" charset="0"/>
              </a:rPr>
              <a:t> </a:t>
            </a:r>
            <a:r>
              <a:rPr lang="en-GB" sz="1400" dirty="0">
                <a:solidFill>
                  <a:srgbClr val="C586C0"/>
                </a:solidFill>
                <a:latin typeface="Menlo" panose="020B0609030804020204" pitchFamily="49" charset="0"/>
              </a:rPr>
              <a:t>new</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InventoryList</a:t>
            </a:r>
            <a:r>
              <a:rPr lang="en-GB" sz="1400" dirty="0">
                <a:solidFill>
                  <a:srgbClr val="D4D4D4"/>
                </a:solidFill>
                <a:latin typeface="Menlo" panose="020B0609030804020204" pitchFamily="49" charset="0"/>
              </a:rPr>
              <a:t>(systems);</a:t>
            </a:r>
          </a:p>
          <a:p>
            <a:r>
              <a:rPr lang="en-GB" sz="1400" dirty="0">
                <a:solidFill>
                  <a:srgbClr val="D4D4D4"/>
                </a:solidFill>
                <a:latin typeface="Menlo" panose="020B0609030804020204" pitchFamily="49" charset="0"/>
              </a:rPr>
              <a:t>}</a:t>
            </a:r>
          </a:p>
          <a:p>
            <a:endParaRPr lang="en-GB" sz="1333" dirty="0">
              <a:solidFill>
                <a:srgbClr val="D4D4D4"/>
              </a:solidFill>
              <a:latin typeface="Menlo" panose="020B0609030804020204" pitchFamily="49" charset="0"/>
            </a:endParaRPr>
          </a:p>
        </p:txBody>
      </p:sp>
      <p:sp>
        <p:nvSpPr>
          <p:cNvPr id="19" name="Rectangle 18">
            <a:extLst>
              <a:ext uri="{FF2B5EF4-FFF2-40B4-BE49-F238E27FC236}">
                <a16:creationId xmlns:a16="http://schemas.microsoft.com/office/drawing/2014/main" id="{A1170FDB-3E33-B947-B4D0-F9127E10960B}"/>
              </a:ext>
            </a:extLst>
          </p:cNvPr>
          <p:cNvSpPr/>
          <p:nvPr/>
        </p:nvSpPr>
        <p:spPr>
          <a:xfrm>
            <a:off x="4582352" y="2310324"/>
            <a:ext cx="2107895" cy="9438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67" dirty="0"/>
              <a:t>JAX-RS methods are automatically traced by default</a:t>
            </a:r>
          </a:p>
        </p:txBody>
      </p:sp>
    </p:spTree>
    <p:extLst>
      <p:ext uri="{BB962C8B-B14F-4D97-AF65-F5344CB8AC3E}">
        <p14:creationId xmlns:p14="http://schemas.microsoft.com/office/powerpoint/2010/main" val="2627955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4</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Deployment</a:t>
            </a:r>
          </a:p>
        </p:txBody>
      </p:sp>
    </p:spTree>
    <p:extLst>
      <p:ext uri="{BB962C8B-B14F-4D97-AF65-F5344CB8AC3E}">
        <p14:creationId xmlns:p14="http://schemas.microsoft.com/office/powerpoint/2010/main" val="79171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Microservice Deployment</a:t>
            </a:r>
            <a:endParaRPr sz="4800" dirty="0"/>
          </a:p>
        </p:txBody>
      </p:sp>
      <p:sp>
        <p:nvSpPr>
          <p:cNvPr id="242" name="Shape 242"/>
          <p:cNvSpPr txBox="1"/>
          <p:nvPr/>
        </p:nvSpPr>
        <p:spPr>
          <a:xfrm>
            <a:off x="8531443" y="4214916"/>
            <a:ext cx="15604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43" name="Shape 243"/>
          <p:cNvSpPr txBox="1"/>
          <p:nvPr/>
        </p:nvSpPr>
        <p:spPr>
          <a:xfrm>
            <a:off x="5269416" y="4214916"/>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44" name="Shape 244"/>
          <p:cNvSpPr txBox="1"/>
          <p:nvPr/>
        </p:nvSpPr>
        <p:spPr>
          <a:xfrm>
            <a:off x="3644165" y="4214916"/>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5" name="Shape 245"/>
          <p:cNvSpPr txBox="1"/>
          <p:nvPr/>
        </p:nvSpPr>
        <p:spPr>
          <a:xfrm>
            <a:off x="7681051" y="3380125"/>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246" name="Shape 246"/>
          <p:cNvSpPr txBox="1"/>
          <p:nvPr/>
        </p:nvSpPr>
        <p:spPr>
          <a:xfrm>
            <a:off x="4430549" y="3380125"/>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Fault</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Tolerance</a:t>
            </a:r>
            <a:endParaRPr sz="1600" dirty="0">
              <a:solidFill>
                <a:srgbClr val="FFFFFF"/>
              </a:solidFill>
              <a:latin typeface="Proxima Nova"/>
              <a:ea typeface="Proxima Nova"/>
              <a:cs typeface="Proxima Nova"/>
              <a:sym typeface="Proxima Nova"/>
            </a:endParaRPr>
          </a:p>
        </p:txBody>
      </p:sp>
      <p:sp>
        <p:nvSpPr>
          <p:cNvPr id="247" name="Shape 247"/>
          <p:cNvSpPr txBox="1"/>
          <p:nvPr/>
        </p:nvSpPr>
        <p:spPr>
          <a:xfrm>
            <a:off x="6055800" y="3380125"/>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Propagation </a:t>
            </a:r>
            <a:endParaRPr sz="1600" dirty="0">
              <a:solidFill>
                <a:srgbClr val="FFFFFF"/>
              </a:solidFill>
              <a:latin typeface="Proxima Nova"/>
              <a:ea typeface="Proxima Nova"/>
              <a:cs typeface="Proxima Nova"/>
              <a:sym typeface="Proxima Nova"/>
            </a:endParaRPr>
          </a:p>
        </p:txBody>
      </p:sp>
      <p:sp>
        <p:nvSpPr>
          <p:cNvPr id="248" name="Shape 248"/>
          <p:cNvSpPr txBox="1"/>
          <p:nvPr/>
        </p:nvSpPr>
        <p:spPr>
          <a:xfrm>
            <a:off x="5286651" y="254503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 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6912251" y="2545335"/>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3673243" y="2545037"/>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Tracing</a:t>
            </a:r>
            <a:endParaRPr sz="1600" dirty="0">
              <a:solidFill>
                <a:srgbClr val="FFFFFF"/>
              </a:solidFill>
              <a:latin typeface="Proxima Nova"/>
              <a:ea typeface="Proxima Nova"/>
              <a:cs typeface="Proxima Nova"/>
              <a:sym typeface="Proxima Nova"/>
            </a:endParaRPr>
          </a:p>
        </p:txBody>
      </p:sp>
      <p:sp>
        <p:nvSpPr>
          <p:cNvPr id="251" name="Shape 251"/>
          <p:cNvSpPr txBox="1"/>
          <p:nvPr/>
        </p:nvSpPr>
        <p:spPr>
          <a:xfrm>
            <a:off x="2805299" y="3380125"/>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258" name="Shape 258"/>
          <p:cNvSpPr txBox="1"/>
          <p:nvPr/>
        </p:nvSpPr>
        <p:spPr>
          <a:xfrm>
            <a:off x="2018915" y="4214916"/>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15" name="Shape 243">
            <a:extLst>
              <a:ext uri="{FF2B5EF4-FFF2-40B4-BE49-F238E27FC236}">
                <a16:creationId xmlns:a16="http://schemas.microsoft.com/office/drawing/2014/main" id="{54567E9B-C49E-F44A-B8A4-B0F37DCE8EA1}"/>
              </a:ext>
            </a:extLst>
          </p:cNvPr>
          <p:cNvSpPr txBox="1"/>
          <p:nvPr/>
        </p:nvSpPr>
        <p:spPr>
          <a:xfrm>
            <a:off x="6894667" y="4214915"/>
            <a:ext cx="1537600" cy="762000"/>
          </a:xfrm>
          <a:prstGeom prst="rect">
            <a:avLst/>
          </a:prstGeom>
          <a:solidFill>
            <a:schemeClr val="bg1">
              <a:lumMod val="50000"/>
            </a:schemeClr>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sp>
        <p:nvSpPr>
          <p:cNvPr id="19" name="Shape 248">
            <a:extLst>
              <a:ext uri="{FF2B5EF4-FFF2-40B4-BE49-F238E27FC236}">
                <a16:creationId xmlns:a16="http://schemas.microsoft.com/office/drawing/2014/main" id="{25FED63E-0D46-7D42-A1BA-F7481C02B01D}"/>
              </a:ext>
            </a:extLst>
          </p:cNvPr>
          <p:cNvSpPr txBox="1"/>
          <p:nvPr/>
        </p:nvSpPr>
        <p:spPr>
          <a:xfrm>
            <a:off x="5286651" y="17099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Kubernetes</a:t>
            </a:r>
            <a:endParaRPr sz="1600" dirty="0">
              <a:solidFill>
                <a:srgbClr val="FFFFFF"/>
              </a:solidFill>
              <a:latin typeface="Proxima Nova"/>
              <a:ea typeface="Proxima Nova"/>
              <a:cs typeface="Proxima Nova"/>
              <a:sym typeface="Proxima Nova"/>
            </a:endParaRPr>
          </a:p>
        </p:txBody>
      </p:sp>
      <p:sp>
        <p:nvSpPr>
          <p:cNvPr id="20" name="Shape 249">
            <a:extLst>
              <a:ext uri="{FF2B5EF4-FFF2-40B4-BE49-F238E27FC236}">
                <a16:creationId xmlns:a16="http://schemas.microsoft.com/office/drawing/2014/main" id="{576AF617-4FBE-404D-8A74-6690907FE527}"/>
              </a:ext>
            </a:extLst>
          </p:cNvPr>
          <p:cNvSpPr txBox="1"/>
          <p:nvPr/>
        </p:nvSpPr>
        <p:spPr>
          <a:xfrm>
            <a:off x="6912251" y="171024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err="1">
                <a:solidFill>
                  <a:srgbClr val="FFFFFF"/>
                </a:solidFill>
                <a:latin typeface="Proxima Nova"/>
                <a:ea typeface="Proxima Nova"/>
                <a:cs typeface="Proxima Nova"/>
                <a:sym typeface="Proxima Nova"/>
              </a:rPr>
              <a:t>Istio</a:t>
            </a:r>
            <a:endParaRPr sz="1600" dirty="0">
              <a:solidFill>
                <a:srgbClr val="FFFFFF"/>
              </a:solidFill>
              <a:latin typeface="Proxima Nova"/>
              <a:ea typeface="Proxima Nova"/>
              <a:cs typeface="Proxima Nova"/>
              <a:sym typeface="Proxima Nova"/>
            </a:endParaRPr>
          </a:p>
        </p:txBody>
      </p:sp>
      <p:sp>
        <p:nvSpPr>
          <p:cNvPr id="21" name="Shape 250">
            <a:extLst>
              <a:ext uri="{FF2B5EF4-FFF2-40B4-BE49-F238E27FC236}">
                <a16:creationId xmlns:a16="http://schemas.microsoft.com/office/drawing/2014/main" id="{7B5CB98F-B60C-9947-8503-53654A321076}"/>
              </a:ext>
            </a:extLst>
          </p:cNvPr>
          <p:cNvSpPr txBox="1"/>
          <p:nvPr/>
        </p:nvSpPr>
        <p:spPr>
          <a:xfrm>
            <a:off x="3673243" y="1709949"/>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Docker</a:t>
            </a:r>
            <a:endParaRPr sz="1600" dirty="0">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378605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500"/>
                                        <p:tgtEl>
                                          <p:spTgt spid="2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50" grpId="0" animBg="1"/>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B873-3F96-864B-939D-2217A9EF8065}"/>
              </a:ext>
            </a:extLst>
          </p:cNvPr>
          <p:cNvSpPr>
            <a:spLocks noGrp="1"/>
          </p:cNvSpPr>
          <p:nvPr>
            <p:ph type="title"/>
          </p:nvPr>
        </p:nvSpPr>
        <p:spPr/>
        <p:txBody>
          <a:bodyPr>
            <a:normAutofit/>
          </a:bodyPr>
          <a:lstStyle/>
          <a:p>
            <a:r>
              <a:rPr lang="en-US" dirty="0"/>
              <a:t>Docker</a:t>
            </a:r>
          </a:p>
        </p:txBody>
      </p:sp>
      <p:sp>
        <p:nvSpPr>
          <p:cNvPr id="4" name="Slide Number Placeholder 3">
            <a:extLst>
              <a:ext uri="{FF2B5EF4-FFF2-40B4-BE49-F238E27FC236}">
                <a16:creationId xmlns:a16="http://schemas.microsoft.com/office/drawing/2014/main" id="{9503E382-6AAF-2E49-8D55-AA0BCAC5BE5D}"/>
              </a:ext>
            </a:extLst>
          </p:cNvPr>
          <p:cNvSpPr>
            <a:spLocks noGrp="1"/>
          </p:cNvSpPr>
          <p:nvPr>
            <p:ph type="sldNum" idx="4294967295"/>
          </p:nvPr>
        </p:nvSpPr>
        <p:spPr>
          <a:xfrm>
            <a:off x="11460163" y="6218238"/>
            <a:ext cx="731837" cy="523875"/>
          </a:xfrm>
          <a:prstGeom prst="rect">
            <a:avLst/>
          </a:prstGeom>
        </p:spPr>
        <p:txBody>
          <a:bodyPr/>
          <a:lstStyle/>
          <a:p>
            <a:fld id="{00000000-1234-1234-1234-123412341234}" type="slidenum">
              <a:rPr lang="en" smtClean="0"/>
              <a:pPr/>
              <a:t>28</a:t>
            </a:fld>
            <a:endParaRPr lang="en" dirty="0"/>
          </a:p>
        </p:txBody>
      </p:sp>
      <p:pic>
        <p:nvPicPr>
          <p:cNvPr id="8" name="Picture 7">
            <a:extLst>
              <a:ext uri="{FF2B5EF4-FFF2-40B4-BE49-F238E27FC236}">
                <a16:creationId xmlns:a16="http://schemas.microsoft.com/office/drawing/2014/main" id="{A655823D-F655-694B-B53A-0D812985DAF5}"/>
              </a:ext>
            </a:extLst>
          </p:cNvPr>
          <p:cNvPicPr>
            <a:picLocks noChangeAspect="1"/>
          </p:cNvPicPr>
          <p:nvPr/>
        </p:nvPicPr>
        <p:blipFill>
          <a:blip r:embed="rId3"/>
          <a:stretch>
            <a:fillRect/>
          </a:stretch>
        </p:blipFill>
        <p:spPr>
          <a:xfrm>
            <a:off x="609600" y="1788689"/>
            <a:ext cx="8534400" cy="4453467"/>
          </a:xfrm>
          <a:prstGeom prst="rect">
            <a:avLst/>
          </a:prstGeom>
        </p:spPr>
      </p:pic>
      <p:sp>
        <p:nvSpPr>
          <p:cNvPr id="9" name="TextBox 8">
            <a:extLst>
              <a:ext uri="{FF2B5EF4-FFF2-40B4-BE49-F238E27FC236}">
                <a16:creationId xmlns:a16="http://schemas.microsoft.com/office/drawing/2014/main" id="{95830D27-AFF7-FA49-8CEE-713AC9E1025C}"/>
              </a:ext>
            </a:extLst>
          </p:cNvPr>
          <p:cNvSpPr txBox="1"/>
          <p:nvPr/>
        </p:nvSpPr>
        <p:spPr>
          <a:xfrm>
            <a:off x="7072479" y="5649178"/>
            <a:ext cx="4589931" cy="830997"/>
          </a:xfrm>
          <a:prstGeom prst="rect">
            <a:avLst/>
          </a:prstGeom>
          <a:noFill/>
        </p:spPr>
        <p:txBody>
          <a:bodyPr wrap="square" rtlCol="0">
            <a:spAutoFit/>
          </a:bodyPr>
          <a:lstStyle/>
          <a:p>
            <a:r>
              <a:rPr lang="en-US" sz="2400" dirty="0"/>
              <a:t>build, ship and run any app, anywhere</a:t>
            </a:r>
          </a:p>
        </p:txBody>
      </p:sp>
      <p:sp>
        <p:nvSpPr>
          <p:cNvPr id="5" name="Rectangle 4">
            <a:extLst>
              <a:ext uri="{FF2B5EF4-FFF2-40B4-BE49-F238E27FC236}">
                <a16:creationId xmlns:a16="http://schemas.microsoft.com/office/drawing/2014/main" id="{B8126164-C8BE-9C49-AE68-72E38C2060DF}"/>
              </a:ext>
            </a:extLst>
          </p:cNvPr>
          <p:cNvSpPr/>
          <p:nvPr/>
        </p:nvSpPr>
        <p:spPr>
          <a:xfrm>
            <a:off x="319697" y="4403464"/>
            <a:ext cx="2411471" cy="11911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docker build -t </a:t>
            </a:r>
            <a:r>
              <a:rPr lang="en-US" dirty="0" err="1"/>
              <a:t>ol</a:t>
            </a:r>
            <a:r>
              <a:rPr lang="en-US" dirty="0"/>
              <a:t>-runtime --no-cache=true .</a:t>
            </a:r>
          </a:p>
        </p:txBody>
      </p:sp>
      <p:sp>
        <p:nvSpPr>
          <p:cNvPr id="6" name="Rectangle 5">
            <a:extLst>
              <a:ext uri="{FF2B5EF4-FFF2-40B4-BE49-F238E27FC236}">
                <a16:creationId xmlns:a16="http://schemas.microsoft.com/office/drawing/2014/main" id="{DE2AEAFA-60D7-7445-84AD-0B4BD32CA3C8}"/>
              </a:ext>
            </a:extLst>
          </p:cNvPr>
          <p:cNvSpPr/>
          <p:nvPr/>
        </p:nvSpPr>
        <p:spPr>
          <a:xfrm>
            <a:off x="6955974" y="4332563"/>
            <a:ext cx="4706436" cy="10785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docker run -d --name rest-app -p 9080:9080 -p 9443:9443 -v &lt;absolute path to guide&gt;/start/target/liberty/</a:t>
            </a:r>
            <a:r>
              <a:rPr lang="en-US" dirty="0" err="1"/>
              <a:t>wlp</a:t>
            </a:r>
            <a:r>
              <a:rPr lang="en-US" dirty="0"/>
              <a:t>/</a:t>
            </a:r>
            <a:r>
              <a:rPr lang="en-US" dirty="0" err="1"/>
              <a:t>usr</a:t>
            </a:r>
            <a:r>
              <a:rPr lang="en-US" dirty="0"/>
              <a:t>/servers:/servers </a:t>
            </a:r>
            <a:r>
              <a:rPr lang="en-US" dirty="0" err="1"/>
              <a:t>ol</a:t>
            </a:r>
            <a:r>
              <a:rPr lang="en-US" dirty="0"/>
              <a:t>-runtime</a:t>
            </a:r>
          </a:p>
        </p:txBody>
      </p:sp>
    </p:spTree>
    <p:extLst>
      <p:ext uri="{BB962C8B-B14F-4D97-AF65-F5344CB8AC3E}">
        <p14:creationId xmlns:p14="http://schemas.microsoft.com/office/powerpoint/2010/main" val="575248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161F-B4B5-FA4D-95ED-D599D41E7E5F}"/>
              </a:ext>
            </a:extLst>
          </p:cNvPr>
          <p:cNvSpPr>
            <a:spLocks noGrp="1"/>
          </p:cNvSpPr>
          <p:nvPr>
            <p:ph type="title"/>
          </p:nvPr>
        </p:nvSpPr>
        <p:spPr/>
        <p:txBody>
          <a:bodyPr>
            <a:normAutofit/>
          </a:bodyPr>
          <a:lstStyle/>
          <a:p>
            <a:r>
              <a:rPr lang="en-US" dirty="0"/>
              <a:t>Kubernetes – k8s</a:t>
            </a:r>
          </a:p>
        </p:txBody>
      </p:sp>
      <p:sp>
        <p:nvSpPr>
          <p:cNvPr id="4" name="Slide Number Placeholder 3">
            <a:extLst>
              <a:ext uri="{FF2B5EF4-FFF2-40B4-BE49-F238E27FC236}">
                <a16:creationId xmlns:a16="http://schemas.microsoft.com/office/drawing/2014/main" id="{651B0310-CE96-1A4E-BCEC-B0C3C185C7EE}"/>
              </a:ext>
            </a:extLst>
          </p:cNvPr>
          <p:cNvSpPr>
            <a:spLocks noGrp="1"/>
          </p:cNvSpPr>
          <p:nvPr>
            <p:ph type="sldNum" idx="4294967295"/>
          </p:nvPr>
        </p:nvSpPr>
        <p:spPr>
          <a:xfrm>
            <a:off x="11460163" y="6218238"/>
            <a:ext cx="731837" cy="523875"/>
          </a:xfrm>
          <a:prstGeom prst="rect">
            <a:avLst/>
          </a:prstGeom>
        </p:spPr>
        <p:txBody>
          <a:bodyPr/>
          <a:lstStyle/>
          <a:p>
            <a:fld id="{00000000-1234-1234-1234-123412341234}" type="slidenum">
              <a:rPr lang="en" smtClean="0"/>
              <a:pPr/>
              <a:t>29</a:t>
            </a:fld>
            <a:endParaRPr lang="en" dirty="0"/>
          </a:p>
        </p:txBody>
      </p:sp>
      <p:pic>
        <p:nvPicPr>
          <p:cNvPr id="4098" name="Picture 2" descr="Image result for kubernetes hierarchy">
            <a:extLst>
              <a:ext uri="{FF2B5EF4-FFF2-40B4-BE49-F238E27FC236}">
                <a16:creationId xmlns:a16="http://schemas.microsoft.com/office/drawing/2014/main" id="{E4F1C6FC-D91B-424A-8091-5D4683E86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85" y="1613498"/>
            <a:ext cx="8268683" cy="4651135"/>
          </a:xfrm>
          <a:prstGeom prst="rect">
            <a:avLst/>
          </a:prstGeom>
          <a:solidFill>
            <a:schemeClr val="bg1">
              <a:lumMod val="65000"/>
            </a:schemeClr>
          </a:solidFill>
          <a:ln>
            <a:solidFill>
              <a:srgbClr val="3A81BA"/>
            </a:solidFill>
          </a:ln>
          <a:extLst/>
        </p:spPr>
      </p:pic>
      <p:pic>
        <p:nvPicPr>
          <p:cNvPr id="4100" name="Picture 4" descr="Related image">
            <a:extLst>
              <a:ext uri="{FF2B5EF4-FFF2-40B4-BE49-F238E27FC236}">
                <a16:creationId xmlns:a16="http://schemas.microsoft.com/office/drawing/2014/main" id="{98D7E60C-5A4B-084B-836A-A6784E0EC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864" y="1934478"/>
            <a:ext cx="840065" cy="74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45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a:t>Workshop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sz="half" idx="1"/>
          </p:nvPr>
        </p:nvSpPr>
        <p:spPr>
          <a:xfrm>
            <a:off x="609599" y="1965961"/>
            <a:ext cx="5384800" cy="4525963"/>
          </a:xfrm>
        </p:spPr>
        <p:txBody>
          <a:bodyPr>
            <a:normAutofit fontScale="62500" lnSpcReduction="20000"/>
          </a:bodyPr>
          <a:lstStyle/>
          <a:p>
            <a:r>
              <a:rPr lang="en-GB" dirty="0">
                <a:hlinkClick r:id="rId3"/>
              </a:rPr>
              <a:t>Cloud-native Java Workshop</a:t>
            </a:r>
            <a:endParaRPr lang="en-GB" dirty="0"/>
          </a:p>
          <a:p>
            <a:r>
              <a:rPr lang="en-GB" dirty="0">
                <a:hlinkClick r:id="rId4"/>
              </a:rPr>
              <a:t>Workshop Preparation</a:t>
            </a:r>
            <a:endParaRPr lang="en-GB" dirty="0"/>
          </a:p>
          <a:p>
            <a:pPr lvl="1"/>
            <a:r>
              <a:rPr lang="en-GB" dirty="0">
                <a:hlinkClick r:id="rId5"/>
              </a:rPr>
              <a:t>Pre-requisites</a:t>
            </a:r>
            <a:endParaRPr lang="en-GB" dirty="0"/>
          </a:p>
          <a:p>
            <a:pPr lvl="1"/>
            <a:r>
              <a:rPr lang="en-GB" dirty="0">
                <a:hlinkClick r:id="rId6"/>
              </a:rPr>
              <a:t>Downloads</a:t>
            </a:r>
            <a:endParaRPr lang="en-GB" dirty="0"/>
          </a:p>
          <a:p>
            <a:r>
              <a:rPr lang="en-GB" dirty="0">
                <a:hlinkClick r:id="rId7"/>
              </a:rPr>
              <a:t>Introduction</a:t>
            </a:r>
            <a:endParaRPr lang="en-GB" dirty="0"/>
          </a:p>
          <a:p>
            <a:r>
              <a:rPr lang="en-GB" dirty="0">
                <a:hlinkClick r:id="rId8"/>
              </a:rPr>
              <a:t>Module 1: REST Foundation</a:t>
            </a:r>
            <a:endParaRPr lang="en-GB" dirty="0"/>
          </a:p>
          <a:p>
            <a:pPr lvl="1"/>
            <a:r>
              <a:rPr lang="en-GB" dirty="0">
                <a:hlinkClick r:id="rId9"/>
              </a:rPr>
              <a:t>Creating a RESTful web service</a:t>
            </a:r>
            <a:endParaRPr lang="en-GB" dirty="0"/>
          </a:p>
          <a:p>
            <a:pPr lvl="1"/>
            <a:r>
              <a:rPr lang="en-GB" dirty="0">
                <a:hlinkClick r:id="rId10"/>
              </a:rPr>
              <a:t>Injecting dependencies into microservices</a:t>
            </a:r>
            <a:endParaRPr lang="en-GB" dirty="0"/>
          </a:p>
          <a:p>
            <a:pPr lvl="1"/>
            <a:r>
              <a:rPr lang="en-GB" dirty="0">
                <a:hlinkClick r:id="rId11"/>
              </a:rPr>
              <a:t>Consuming RESTful services with template interfaces</a:t>
            </a:r>
            <a:endParaRPr lang="en-GB" dirty="0"/>
          </a:p>
          <a:p>
            <a:r>
              <a:rPr lang="en-GB" dirty="0">
                <a:hlinkClick r:id="rId12"/>
              </a:rPr>
              <a:t>Module 2: Scalable Microservice Development</a:t>
            </a:r>
            <a:endParaRPr lang="en-GB" dirty="0"/>
          </a:p>
          <a:p>
            <a:pPr lvl="1"/>
            <a:r>
              <a:rPr lang="en-GB" dirty="0">
                <a:hlinkClick r:id="rId13"/>
              </a:rPr>
              <a:t>Configuring Microservices</a:t>
            </a:r>
            <a:endParaRPr lang="en-GB" dirty="0"/>
          </a:p>
          <a:p>
            <a:pPr lvl="1"/>
            <a:r>
              <a:rPr lang="en-GB" dirty="0">
                <a:hlinkClick r:id="rId14"/>
              </a:rPr>
              <a:t>Building fault-tolerant microservices with the @Fallback annotation</a:t>
            </a:r>
            <a:endParaRPr lang="en-GB" dirty="0"/>
          </a:p>
          <a:p>
            <a:pPr lvl="1"/>
            <a:r>
              <a:rPr lang="en-GB" dirty="0">
                <a:hlinkClick r:id="rId15"/>
              </a:rPr>
              <a:t>Securing microservices with JSON Web Tokens</a:t>
            </a:r>
            <a:endParaRPr lang="en-GB" dirty="0"/>
          </a:p>
          <a:p>
            <a:pPr lvl="1"/>
            <a:r>
              <a:rPr lang="en-GB" dirty="0">
                <a:hlinkClick r:id="rId16"/>
              </a:rPr>
              <a:t>Documenting RESTful APIs</a:t>
            </a:r>
            <a:endParaRPr lang="en-GB" dirty="0"/>
          </a:p>
          <a:p>
            <a:endParaRPr lang="en-US" dirty="0"/>
          </a:p>
        </p:txBody>
      </p:sp>
      <p:sp>
        <p:nvSpPr>
          <p:cNvPr id="6" name="Content Placeholder 5">
            <a:extLst>
              <a:ext uri="{FF2B5EF4-FFF2-40B4-BE49-F238E27FC236}">
                <a16:creationId xmlns:a16="http://schemas.microsoft.com/office/drawing/2014/main" id="{622BEDC1-59B6-604E-9C47-07DE48EE0E43}"/>
              </a:ext>
            </a:extLst>
          </p:cNvPr>
          <p:cNvSpPr>
            <a:spLocks noGrp="1"/>
          </p:cNvSpPr>
          <p:nvPr>
            <p:ph sz="half" idx="2"/>
          </p:nvPr>
        </p:nvSpPr>
        <p:spPr>
          <a:xfrm>
            <a:off x="6197602" y="1965961"/>
            <a:ext cx="5384800" cy="4525963"/>
          </a:xfrm>
        </p:spPr>
        <p:txBody>
          <a:bodyPr>
            <a:normAutofit fontScale="62500" lnSpcReduction="20000"/>
          </a:bodyPr>
          <a:lstStyle/>
          <a:p>
            <a:r>
              <a:rPr lang="en-GB" dirty="0">
                <a:hlinkClick r:id="rId17"/>
              </a:rPr>
              <a:t>Module 3: Microservice Observability</a:t>
            </a:r>
            <a:endParaRPr lang="en-GB" dirty="0"/>
          </a:p>
          <a:p>
            <a:pPr lvl="1"/>
            <a:r>
              <a:rPr lang="en-GB" dirty="0">
                <a:hlinkClick r:id="rId18"/>
              </a:rPr>
              <a:t>Providing metrics from a microservice</a:t>
            </a:r>
            <a:endParaRPr lang="en-GB" dirty="0"/>
          </a:p>
          <a:p>
            <a:pPr lvl="1"/>
            <a:r>
              <a:rPr lang="en-GB" dirty="0">
                <a:hlinkClick r:id="rId19"/>
              </a:rPr>
              <a:t>Adding health reports to microservices</a:t>
            </a:r>
            <a:endParaRPr lang="en-GB" dirty="0"/>
          </a:p>
          <a:p>
            <a:pPr lvl="1"/>
            <a:r>
              <a:rPr lang="en-GB" dirty="0">
                <a:hlinkClick r:id="rId20"/>
              </a:rPr>
              <a:t>Enabling distributed tracing in microservices</a:t>
            </a:r>
            <a:endParaRPr lang="en-GB" dirty="0"/>
          </a:p>
          <a:p>
            <a:r>
              <a:rPr lang="en-GB" dirty="0">
                <a:hlinkClick r:id="rId21"/>
              </a:rPr>
              <a:t>Module 4: Microservice Deployment and Update</a:t>
            </a:r>
            <a:endParaRPr lang="en-GB" dirty="0"/>
          </a:p>
          <a:p>
            <a:pPr lvl="1"/>
            <a:r>
              <a:rPr lang="en-GB" dirty="0">
                <a:hlinkClick r:id="rId22"/>
              </a:rPr>
              <a:t>Deploying microservices to Kubernetes</a:t>
            </a:r>
            <a:endParaRPr lang="en-GB" dirty="0"/>
          </a:p>
          <a:p>
            <a:pPr lvl="1"/>
            <a:r>
              <a:rPr lang="en-GB" dirty="0">
                <a:hlinkClick r:id="rId23"/>
              </a:rPr>
              <a:t>Configuring microservices running in Kubernetes</a:t>
            </a:r>
            <a:endParaRPr lang="en-GB" dirty="0"/>
          </a:p>
          <a:p>
            <a:pPr lvl="1"/>
            <a:r>
              <a:rPr lang="en-GB" dirty="0">
                <a:hlinkClick r:id="rId24"/>
              </a:rPr>
              <a:t>Checking the health of microservices on Kubernetes</a:t>
            </a:r>
            <a:endParaRPr lang="en-GB" dirty="0"/>
          </a:p>
          <a:p>
            <a:pPr lvl="1"/>
            <a:r>
              <a:rPr lang="en-GB" dirty="0">
                <a:hlinkClick r:id="rId25"/>
              </a:rPr>
              <a:t>Managing microservice traffic using Istio</a:t>
            </a:r>
            <a:endParaRPr lang="en-GB" dirty="0"/>
          </a:p>
          <a:p>
            <a:endParaRPr lang="en-US" dirty="0"/>
          </a:p>
        </p:txBody>
      </p:sp>
      <p:sp>
        <p:nvSpPr>
          <p:cNvPr id="7" name="TextBox 6">
            <a:extLst>
              <a:ext uri="{FF2B5EF4-FFF2-40B4-BE49-F238E27FC236}">
                <a16:creationId xmlns:a16="http://schemas.microsoft.com/office/drawing/2014/main" id="{8672E7DC-5E56-1D49-BC2D-E880C19DEEB9}"/>
              </a:ext>
            </a:extLst>
          </p:cNvPr>
          <p:cNvSpPr txBox="1"/>
          <p:nvPr/>
        </p:nvSpPr>
        <p:spPr>
          <a:xfrm>
            <a:off x="2584495" y="1417639"/>
            <a:ext cx="1435008" cy="523220"/>
          </a:xfrm>
          <a:prstGeom prst="rect">
            <a:avLst/>
          </a:prstGeom>
          <a:noFill/>
        </p:spPr>
        <p:txBody>
          <a:bodyPr wrap="none" rtlCol="0">
            <a:spAutoFit/>
          </a:bodyPr>
          <a:lstStyle/>
          <a:p>
            <a:r>
              <a:rPr lang="en-US" sz="2800" dirty="0"/>
              <a:t>Morning</a:t>
            </a:r>
          </a:p>
        </p:txBody>
      </p:sp>
      <p:sp>
        <p:nvSpPr>
          <p:cNvPr id="8" name="TextBox 7">
            <a:extLst>
              <a:ext uri="{FF2B5EF4-FFF2-40B4-BE49-F238E27FC236}">
                <a16:creationId xmlns:a16="http://schemas.microsoft.com/office/drawing/2014/main" id="{CDFDFE32-5F20-1445-B3DD-803F6F29D1A7}"/>
              </a:ext>
            </a:extLst>
          </p:cNvPr>
          <p:cNvSpPr txBox="1"/>
          <p:nvPr/>
        </p:nvSpPr>
        <p:spPr>
          <a:xfrm>
            <a:off x="8050990" y="1417639"/>
            <a:ext cx="1678023" cy="523220"/>
          </a:xfrm>
          <a:prstGeom prst="rect">
            <a:avLst/>
          </a:prstGeom>
          <a:noFill/>
        </p:spPr>
        <p:txBody>
          <a:bodyPr wrap="none" rtlCol="0">
            <a:spAutoFit/>
          </a:bodyPr>
          <a:lstStyle/>
          <a:p>
            <a:r>
              <a:rPr lang="en-US" sz="2800" dirty="0"/>
              <a:t>Afternoon</a:t>
            </a:r>
          </a:p>
        </p:txBody>
      </p:sp>
    </p:spTree>
    <p:extLst>
      <p:ext uri="{BB962C8B-B14F-4D97-AF65-F5344CB8AC3E}">
        <p14:creationId xmlns:p14="http://schemas.microsoft.com/office/powerpoint/2010/main" val="66235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525379" y="46922"/>
            <a:ext cx="10972800" cy="1143000"/>
          </a:xfrm>
        </p:spPr>
        <p:txBody>
          <a:bodyPr/>
          <a:lstStyle/>
          <a:p>
            <a:r>
              <a:rPr lang="en-US" dirty="0"/>
              <a:t>MicroProfile Health with Kubernetes</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664629" y="1464251"/>
            <a:ext cx="2191179"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6452576" y="1537286"/>
            <a:ext cx="2191180"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a:off x="2855808" y="2471979"/>
            <a:ext cx="3287941" cy="6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244796" y="2065974"/>
            <a:ext cx="792367" cy="705558"/>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6143749" y="2184060"/>
            <a:ext cx="587878" cy="587878"/>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764591" y="1209162"/>
            <a:ext cx="587878" cy="58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1908675" y="1209162"/>
            <a:ext cx="587878" cy="58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7764591" y="3140172"/>
            <a:ext cx="587878" cy="533240"/>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1902329" y="3140171"/>
            <a:ext cx="587878" cy="533240"/>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7"/>
          <a:stretch>
            <a:fillRect/>
          </a:stretch>
        </p:blipFill>
        <p:spPr>
          <a:xfrm>
            <a:off x="5234488" y="2533593"/>
            <a:ext cx="654321" cy="654321"/>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901698" y="1896415"/>
            <a:ext cx="662191" cy="822697"/>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6766145" y="1896415"/>
            <a:ext cx="662191" cy="822697"/>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8"/>
          <a:stretch>
            <a:fillRect/>
          </a:stretch>
        </p:blipFill>
        <p:spPr>
          <a:xfrm>
            <a:off x="2440729" y="2184060"/>
            <a:ext cx="587878" cy="516690"/>
          </a:xfrm>
          <a:prstGeom prst="rect">
            <a:avLst/>
          </a:prstGeom>
        </p:spPr>
      </p:pic>
      <p:sp>
        <p:nvSpPr>
          <p:cNvPr id="39" name="Rectangle 38">
            <a:extLst>
              <a:ext uri="{FF2B5EF4-FFF2-40B4-BE49-F238E27FC236}">
                <a16:creationId xmlns:a16="http://schemas.microsoft.com/office/drawing/2014/main" id="{981D4202-6CD3-5E43-8FB2-5C37DD142E2E}"/>
              </a:ext>
            </a:extLst>
          </p:cNvPr>
          <p:cNvSpPr/>
          <p:nvPr/>
        </p:nvSpPr>
        <p:spPr>
          <a:xfrm>
            <a:off x="1869874" y="4667031"/>
            <a:ext cx="7049928" cy="1600438"/>
          </a:xfrm>
          <a:prstGeom prst="rect">
            <a:avLst/>
          </a:prstGeom>
          <a:solidFill>
            <a:schemeClr val="tx1"/>
          </a:solidFill>
        </p:spPr>
        <p:txBody>
          <a:bodyPr wrap="square">
            <a:spAutoFit/>
          </a:bodyPr>
          <a:lstStyle/>
          <a:p>
            <a:r>
              <a:rPr lang="en-GB" sz="1400" dirty="0" err="1">
                <a:solidFill>
                  <a:srgbClr val="569CD6"/>
                </a:solidFill>
                <a:latin typeface="Menlo" panose="020B0609030804020204" pitchFamily="49" charset="0"/>
              </a:rPr>
              <a:t>readinessProbe</a:t>
            </a:r>
            <a:r>
              <a:rPr lang="en-GB" sz="1400" dirty="0">
                <a:solidFill>
                  <a:srgbClr val="D4D4D4"/>
                </a:solidFill>
                <a:latin typeface="Menlo" panose="020B0609030804020204" pitchFamily="49" charset="0"/>
              </a:rPr>
              <a:t>:</a:t>
            </a:r>
          </a:p>
          <a:p>
            <a:r>
              <a:rPr lang="en-GB" sz="1400" dirty="0" err="1">
                <a:solidFill>
                  <a:srgbClr val="569CD6"/>
                </a:solidFill>
                <a:latin typeface="Menlo" panose="020B0609030804020204" pitchFamily="49" charset="0"/>
              </a:rPr>
              <a:t>httpGet</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path</a:t>
            </a:r>
            <a:r>
              <a:rPr lang="en-GB" sz="1400" dirty="0">
                <a:solidFill>
                  <a:srgbClr val="D4D4D4"/>
                </a:solidFill>
                <a:latin typeface="Menlo" panose="020B0609030804020204" pitchFamily="49" charset="0"/>
              </a:rPr>
              <a:t>: </a:t>
            </a:r>
            <a:r>
              <a:rPr lang="en-GB" sz="1400" dirty="0">
                <a:solidFill>
                  <a:srgbClr val="CE9178"/>
                </a:solidFill>
                <a:latin typeface="Menlo" panose="020B0609030804020204" pitchFamily="49" charset="0"/>
              </a:rPr>
              <a:t>/health</a:t>
            </a:r>
            <a:endParaRPr lang="en-GB" sz="1400" dirty="0">
              <a:solidFill>
                <a:srgbClr val="D4D4D4"/>
              </a:solidFill>
              <a:latin typeface="Menlo" panose="020B0609030804020204" pitchFamily="49" charset="0"/>
            </a:endParaRPr>
          </a:p>
          <a:p>
            <a:r>
              <a:rPr lang="en-GB" sz="1400" dirty="0">
                <a:solidFill>
                  <a:srgbClr val="569CD6"/>
                </a:solidFill>
                <a:latin typeface="Menlo" panose="020B0609030804020204" pitchFamily="49" charset="0"/>
              </a:rPr>
              <a:t>port</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9080</a:t>
            </a:r>
            <a:endParaRPr lang="en-GB" sz="1400" dirty="0">
              <a:solidFill>
                <a:srgbClr val="D4D4D4"/>
              </a:solidFill>
              <a:latin typeface="Menlo" panose="020B0609030804020204" pitchFamily="49" charset="0"/>
            </a:endParaRPr>
          </a:p>
          <a:p>
            <a:r>
              <a:rPr lang="en-GB" sz="1400" dirty="0" err="1">
                <a:solidFill>
                  <a:srgbClr val="569CD6"/>
                </a:solidFill>
                <a:latin typeface="Menlo" panose="020B0609030804020204" pitchFamily="49" charset="0"/>
              </a:rPr>
              <a:t>initialDelaySeconds</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15</a:t>
            </a:r>
            <a:endParaRPr lang="en-GB" sz="1400" dirty="0">
              <a:solidFill>
                <a:srgbClr val="D4D4D4"/>
              </a:solidFill>
              <a:latin typeface="Menlo" panose="020B0609030804020204" pitchFamily="49" charset="0"/>
            </a:endParaRPr>
          </a:p>
          <a:p>
            <a:r>
              <a:rPr lang="en-GB" sz="1400" dirty="0" err="1">
                <a:solidFill>
                  <a:srgbClr val="569CD6"/>
                </a:solidFill>
                <a:latin typeface="Menlo" panose="020B0609030804020204" pitchFamily="49" charset="0"/>
              </a:rPr>
              <a:t>periodSeconds</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5</a:t>
            </a:r>
            <a:endParaRPr lang="en-GB" sz="1400" dirty="0">
              <a:solidFill>
                <a:srgbClr val="D4D4D4"/>
              </a:solidFill>
              <a:latin typeface="Menlo" panose="020B0609030804020204" pitchFamily="49" charset="0"/>
            </a:endParaRPr>
          </a:p>
          <a:p>
            <a:r>
              <a:rPr lang="en-GB" sz="1400" dirty="0" err="1">
                <a:solidFill>
                  <a:srgbClr val="569CD6"/>
                </a:solidFill>
                <a:latin typeface="Menlo" panose="020B0609030804020204" pitchFamily="49" charset="0"/>
              </a:rPr>
              <a:t>failureThreshold</a:t>
            </a:r>
            <a:r>
              <a:rPr lang="en-GB" sz="1400" dirty="0">
                <a:solidFill>
                  <a:srgbClr val="D4D4D4"/>
                </a:solidFill>
                <a:latin typeface="Menlo" panose="020B0609030804020204" pitchFamily="49" charset="0"/>
              </a:rPr>
              <a:t>: </a:t>
            </a:r>
            <a:r>
              <a:rPr lang="en-GB" sz="1400" dirty="0">
                <a:solidFill>
                  <a:srgbClr val="B5CEA8"/>
                </a:solidFill>
                <a:latin typeface="Menlo" panose="020B0609030804020204" pitchFamily="49" charset="0"/>
              </a:rPr>
              <a:t>1</a:t>
            </a:r>
            <a:endParaRPr lang="en-GB" sz="1333" dirty="0">
              <a:solidFill>
                <a:srgbClr val="D4D4D4"/>
              </a:solidFill>
              <a:latin typeface="Menlo" panose="020B0609030804020204" pitchFamily="49" charset="0"/>
            </a:endParaRPr>
          </a:p>
        </p:txBody>
      </p:sp>
    </p:spTree>
    <p:extLst>
      <p:ext uri="{BB962C8B-B14F-4D97-AF65-F5344CB8AC3E}">
        <p14:creationId xmlns:p14="http://schemas.microsoft.com/office/powerpoint/2010/main" val="570696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a:xfrm>
            <a:off x="525379" y="46922"/>
            <a:ext cx="10972800" cy="1143000"/>
          </a:xfrm>
        </p:spPr>
        <p:txBody>
          <a:bodyPr/>
          <a:lstStyle/>
          <a:p>
            <a:r>
              <a:rPr lang="en-US" dirty="0"/>
              <a:t>MicroProfile Config with Kubernetes</a:t>
            </a:r>
          </a:p>
        </p:txBody>
      </p:sp>
      <p:sp>
        <p:nvSpPr>
          <p:cNvPr id="4" name="Rounded Rectangle 3">
            <a:extLst>
              <a:ext uri="{FF2B5EF4-FFF2-40B4-BE49-F238E27FC236}">
                <a16:creationId xmlns:a16="http://schemas.microsoft.com/office/drawing/2014/main" id="{6A5D3391-849E-7243-997B-3D1017C50383}"/>
              </a:ext>
            </a:extLst>
          </p:cNvPr>
          <p:cNvSpPr/>
          <p:nvPr/>
        </p:nvSpPr>
        <p:spPr>
          <a:xfrm>
            <a:off x="664629" y="1464251"/>
            <a:ext cx="2191179"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A</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6452576" y="1537286"/>
            <a:ext cx="2191180" cy="201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8" name="Straight Arrow Connector 7">
            <a:extLst>
              <a:ext uri="{FF2B5EF4-FFF2-40B4-BE49-F238E27FC236}">
                <a16:creationId xmlns:a16="http://schemas.microsoft.com/office/drawing/2014/main" id="{77D37163-B499-C445-9560-15EEA2636955}"/>
              </a:ext>
            </a:extLst>
          </p:cNvPr>
          <p:cNvCxnSpPr>
            <a:cxnSpLocks/>
            <a:stCxn id="4" idx="3"/>
            <a:endCxn id="12" idx="1"/>
          </p:cNvCxnSpPr>
          <p:nvPr/>
        </p:nvCxnSpPr>
        <p:spPr>
          <a:xfrm>
            <a:off x="2855808" y="2471979"/>
            <a:ext cx="3287941" cy="6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0EEC6D-7B5A-504D-A203-264DC6CED6E9}"/>
              </a:ext>
            </a:extLst>
          </p:cNvPr>
          <p:cNvGrpSpPr/>
          <p:nvPr/>
        </p:nvGrpSpPr>
        <p:grpSpPr>
          <a:xfrm>
            <a:off x="4244796" y="2065974"/>
            <a:ext cx="792367" cy="705558"/>
            <a:chOff x="4050166" y="3391094"/>
            <a:chExt cx="1270000" cy="1270000"/>
          </a:xfrm>
        </p:grpSpPr>
        <p:sp>
          <p:nvSpPr>
            <p:cNvPr id="10" name="Oval 9">
              <a:extLst>
                <a:ext uri="{FF2B5EF4-FFF2-40B4-BE49-F238E27FC236}">
                  <a16:creationId xmlns:a16="http://schemas.microsoft.com/office/drawing/2014/main" id="{205D3665-36DE-C14E-A14A-3CE6291BA2C4}"/>
                </a:ext>
              </a:extLst>
            </p:cNvPr>
            <p:cNvSpPr/>
            <p:nvPr/>
          </p:nvSpPr>
          <p:spPr>
            <a:xfrm>
              <a:off x="4112418" y="3591433"/>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1D7D2F4-CA8A-8E47-B991-1465A20EA577}"/>
                </a:ext>
              </a:extLst>
            </p:cNvPr>
            <p:cNvPicPr>
              <a:picLocks noChangeAspect="1"/>
            </p:cNvPicPr>
            <p:nvPr/>
          </p:nvPicPr>
          <p:blipFill>
            <a:blip r:embed="rId3"/>
            <a:stretch>
              <a:fillRect/>
            </a:stretch>
          </p:blipFill>
          <p:spPr>
            <a:xfrm>
              <a:off x="4050166" y="3391094"/>
              <a:ext cx="1270000" cy="1270000"/>
            </a:xfrm>
            <a:prstGeom prst="rect">
              <a:avLst/>
            </a:prstGeom>
          </p:spPr>
        </p:pic>
      </p:grpSp>
      <p:pic>
        <p:nvPicPr>
          <p:cNvPr id="12" name="Picture 11">
            <a:extLst>
              <a:ext uri="{FF2B5EF4-FFF2-40B4-BE49-F238E27FC236}">
                <a16:creationId xmlns:a16="http://schemas.microsoft.com/office/drawing/2014/main" id="{10C260E5-DF45-F349-B673-5CD49109AD00}"/>
              </a:ext>
            </a:extLst>
          </p:cNvPr>
          <p:cNvPicPr>
            <a:picLocks noChangeAspect="1"/>
          </p:cNvPicPr>
          <p:nvPr/>
        </p:nvPicPr>
        <p:blipFill>
          <a:blip r:embed="rId4"/>
          <a:stretch>
            <a:fillRect/>
          </a:stretch>
        </p:blipFill>
        <p:spPr>
          <a:xfrm>
            <a:off x="6143749" y="2184060"/>
            <a:ext cx="587878" cy="587878"/>
          </a:xfrm>
          <a:prstGeom prst="rect">
            <a:avLst/>
          </a:prstGeom>
        </p:spPr>
      </p:pic>
      <p:pic>
        <p:nvPicPr>
          <p:cNvPr id="13" name="Picture 12">
            <a:extLst>
              <a:ext uri="{FF2B5EF4-FFF2-40B4-BE49-F238E27FC236}">
                <a16:creationId xmlns:a16="http://schemas.microsoft.com/office/drawing/2014/main" id="{3BA77E27-E669-AD49-AB36-8409F61B0C61}"/>
              </a:ext>
            </a:extLst>
          </p:cNvPr>
          <p:cNvPicPr>
            <a:picLocks noChangeAspect="1"/>
          </p:cNvPicPr>
          <p:nvPr/>
        </p:nvPicPr>
        <p:blipFill>
          <a:blip r:embed="rId5"/>
          <a:stretch>
            <a:fillRect/>
          </a:stretch>
        </p:blipFill>
        <p:spPr>
          <a:xfrm>
            <a:off x="7764591" y="1209162"/>
            <a:ext cx="587878" cy="589079"/>
          </a:xfrm>
          <a:prstGeom prst="rect">
            <a:avLst/>
          </a:prstGeom>
        </p:spPr>
      </p:pic>
      <p:pic>
        <p:nvPicPr>
          <p:cNvPr id="14" name="Picture 13">
            <a:extLst>
              <a:ext uri="{FF2B5EF4-FFF2-40B4-BE49-F238E27FC236}">
                <a16:creationId xmlns:a16="http://schemas.microsoft.com/office/drawing/2014/main" id="{A96331E2-ECAE-E84D-8E95-166109E8662F}"/>
              </a:ext>
            </a:extLst>
          </p:cNvPr>
          <p:cNvPicPr>
            <a:picLocks noChangeAspect="1"/>
          </p:cNvPicPr>
          <p:nvPr/>
        </p:nvPicPr>
        <p:blipFill>
          <a:blip r:embed="rId5"/>
          <a:stretch>
            <a:fillRect/>
          </a:stretch>
        </p:blipFill>
        <p:spPr>
          <a:xfrm>
            <a:off x="1908675" y="1209162"/>
            <a:ext cx="587878" cy="589079"/>
          </a:xfrm>
          <a:prstGeom prst="rect">
            <a:avLst/>
          </a:prstGeom>
        </p:spPr>
      </p:pic>
      <p:pic>
        <p:nvPicPr>
          <p:cNvPr id="15" name="Picture 14">
            <a:extLst>
              <a:ext uri="{FF2B5EF4-FFF2-40B4-BE49-F238E27FC236}">
                <a16:creationId xmlns:a16="http://schemas.microsoft.com/office/drawing/2014/main" id="{CF2558B7-3382-6040-AE62-B4F3718FCA2B}"/>
              </a:ext>
            </a:extLst>
          </p:cNvPr>
          <p:cNvPicPr>
            <a:picLocks noChangeAspect="1"/>
          </p:cNvPicPr>
          <p:nvPr/>
        </p:nvPicPr>
        <p:blipFill>
          <a:blip r:embed="rId6"/>
          <a:stretch>
            <a:fillRect/>
          </a:stretch>
        </p:blipFill>
        <p:spPr>
          <a:xfrm>
            <a:off x="7764591" y="3140172"/>
            <a:ext cx="587878" cy="533240"/>
          </a:xfrm>
          <a:prstGeom prst="rect">
            <a:avLst/>
          </a:prstGeom>
        </p:spPr>
      </p:pic>
      <p:pic>
        <p:nvPicPr>
          <p:cNvPr id="16" name="Picture 15">
            <a:extLst>
              <a:ext uri="{FF2B5EF4-FFF2-40B4-BE49-F238E27FC236}">
                <a16:creationId xmlns:a16="http://schemas.microsoft.com/office/drawing/2014/main" id="{72FF98B2-D282-DE40-A492-55E796D09A5B}"/>
              </a:ext>
            </a:extLst>
          </p:cNvPr>
          <p:cNvPicPr>
            <a:picLocks noChangeAspect="1"/>
          </p:cNvPicPr>
          <p:nvPr/>
        </p:nvPicPr>
        <p:blipFill>
          <a:blip r:embed="rId6"/>
          <a:stretch>
            <a:fillRect/>
          </a:stretch>
        </p:blipFill>
        <p:spPr>
          <a:xfrm>
            <a:off x="1902329" y="3140171"/>
            <a:ext cx="587878" cy="533240"/>
          </a:xfrm>
          <a:prstGeom prst="rect">
            <a:avLst/>
          </a:prstGeom>
        </p:spPr>
      </p:pic>
      <p:pic>
        <p:nvPicPr>
          <p:cNvPr id="29" name="Picture 28">
            <a:extLst>
              <a:ext uri="{FF2B5EF4-FFF2-40B4-BE49-F238E27FC236}">
                <a16:creationId xmlns:a16="http://schemas.microsoft.com/office/drawing/2014/main" id="{C3E44A2C-1B6B-354C-9FA7-5C8FDDBCB432}"/>
              </a:ext>
            </a:extLst>
          </p:cNvPr>
          <p:cNvPicPr>
            <a:picLocks noChangeAspect="1"/>
          </p:cNvPicPr>
          <p:nvPr/>
        </p:nvPicPr>
        <p:blipFill>
          <a:blip r:embed="rId7"/>
          <a:stretch>
            <a:fillRect/>
          </a:stretch>
        </p:blipFill>
        <p:spPr>
          <a:xfrm>
            <a:off x="5234488" y="2533593"/>
            <a:ext cx="654321" cy="654321"/>
          </a:xfrm>
          <a:prstGeom prst="rect">
            <a:avLst/>
          </a:prstGeom>
        </p:spPr>
      </p:pic>
      <p:grpSp>
        <p:nvGrpSpPr>
          <p:cNvPr id="31" name="Group 30">
            <a:extLst>
              <a:ext uri="{FF2B5EF4-FFF2-40B4-BE49-F238E27FC236}">
                <a16:creationId xmlns:a16="http://schemas.microsoft.com/office/drawing/2014/main" id="{2E4CBF55-EF56-E341-9922-BB7DC22820B2}"/>
              </a:ext>
            </a:extLst>
          </p:cNvPr>
          <p:cNvGrpSpPr/>
          <p:nvPr/>
        </p:nvGrpSpPr>
        <p:grpSpPr>
          <a:xfrm>
            <a:off x="901698" y="1896415"/>
            <a:ext cx="662191" cy="822697"/>
            <a:chOff x="4515292" y="3835842"/>
            <a:chExt cx="637788" cy="829063"/>
          </a:xfrm>
        </p:grpSpPr>
        <p:sp>
          <p:nvSpPr>
            <p:cNvPr id="32" name="Oval 31">
              <a:extLst>
                <a:ext uri="{FF2B5EF4-FFF2-40B4-BE49-F238E27FC236}">
                  <a16:creationId xmlns:a16="http://schemas.microsoft.com/office/drawing/2014/main" id="{9F5E6934-282F-9A47-93FE-F95B4C6C974D}"/>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Oval 32">
              <a:extLst>
                <a:ext uri="{FF2B5EF4-FFF2-40B4-BE49-F238E27FC236}">
                  <a16:creationId xmlns:a16="http://schemas.microsoft.com/office/drawing/2014/main" id="{D14F45B8-8845-5F4E-B0F0-81673FCE91D8}"/>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E07B2093-4966-FF4B-9420-1AD6FC5561F4}"/>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Arrow Connector 34">
              <a:extLst>
                <a:ext uri="{FF2B5EF4-FFF2-40B4-BE49-F238E27FC236}">
                  <a16:creationId xmlns:a16="http://schemas.microsoft.com/office/drawing/2014/main" id="{C3E6137F-A4F3-5E47-9E36-4D0D0A677950}"/>
                </a:ext>
              </a:extLst>
            </p:cNvPr>
            <p:cNvCxnSpPr>
              <a:cxnSpLocks/>
              <a:stCxn id="32" idx="7"/>
              <a:endCxn id="33"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9309BE-65B7-1F41-AE82-ABAAB6D141E2}"/>
                </a:ext>
              </a:extLst>
            </p:cNvPr>
            <p:cNvCxnSpPr>
              <a:cxnSpLocks/>
              <a:stCxn id="32" idx="5"/>
              <a:endCxn id="34"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7F1290-86C2-4A48-BA34-CAAC6FD73995}"/>
              </a:ext>
            </a:extLst>
          </p:cNvPr>
          <p:cNvGrpSpPr/>
          <p:nvPr/>
        </p:nvGrpSpPr>
        <p:grpSpPr>
          <a:xfrm>
            <a:off x="6766145" y="1896415"/>
            <a:ext cx="662191" cy="822697"/>
            <a:chOff x="4515292" y="3835842"/>
            <a:chExt cx="637788" cy="829063"/>
          </a:xfrm>
        </p:grpSpPr>
        <p:sp>
          <p:nvSpPr>
            <p:cNvPr id="38" name="Oval 37">
              <a:extLst>
                <a:ext uri="{FF2B5EF4-FFF2-40B4-BE49-F238E27FC236}">
                  <a16:creationId xmlns:a16="http://schemas.microsoft.com/office/drawing/2014/main" id="{6C07EA88-A31A-084A-9D64-E09B4ADAE34E}"/>
                </a:ext>
              </a:extLst>
            </p:cNvPr>
            <p:cNvSpPr/>
            <p:nvPr/>
          </p:nvSpPr>
          <p:spPr>
            <a:xfrm>
              <a:off x="4515292" y="3997843"/>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Oval 39">
              <a:extLst>
                <a:ext uri="{FF2B5EF4-FFF2-40B4-BE49-F238E27FC236}">
                  <a16:creationId xmlns:a16="http://schemas.microsoft.com/office/drawing/2014/main" id="{CE296E7F-E620-2443-AAED-758791BC1D60}"/>
                </a:ext>
              </a:extLst>
            </p:cNvPr>
            <p:cNvSpPr/>
            <p:nvPr/>
          </p:nvSpPr>
          <p:spPr>
            <a:xfrm>
              <a:off x="4937080" y="3835842"/>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a:extLst>
                <a:ext uri="{FF2B5EF4-FFF2-40B4-BE49-F238E27FC236}">
                  <a16:creationId xmlns:a16="http://schemas.microsoft.com/office/drawing/2014/main" id="{96E85D40-EB1C-7B47-BF6F-BF9971A9EA1B}"/>
                </a:ext>
              </a:extLst>
            </p:cNvPr>
            <p:cNvSpPr/>
            <p:nvPr/>
          </p:nvSpPr>
          <p:spPr>
            <a:xfrm>
              <a:off x="4797484" y="4448905"/>
              <a:ext cx="216000" cy="216000"/>
            </a:xfrm>
            <a:prstGeom prst="ellips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3" name="Straight Arrow Connector 42">
              <a:extLst>
                <a:ext uri="{FF2B5EF4-FFF2-40B4-BE49-F238E27FC236}">
                  <a16:creationId xmlns:a16="http://schemas.microsoft.com/office/drawing/2014/main" id="{1A8DA00D-B591-A845-B968-5DD41F492365}"/>
                </a:ext>
              </a:extLst>
            </p:cNvPr>
            <p:cNvCxnSpPr>
              <a:cxnSpLocks/>
              <a:stCxn id="38" idx="7"/>
              <a:endCxn id="40" idx="2"/>
            </p:cNvCxnSpPr>
            <p:nvPr/>
          </p:nvCxnSpPr>
          <p:spPr>
            <a:xfrm flipV="1">
              <a:off x="4699660" y="3943842"/>
              <a:ext cx="237420" cy="85632"/>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4E3174-F421-F242-BC1D-1B0E6B45E0A1}"/>
                </a:ext>
              </a:extLst>
            </p:cNvPr>
            <p:cNvCxnSpPr>
              <a:cxnSpLocks/>
              <a:stCxn id="38" idx="5"/>
              <a:endCxn id="42" idx="1"/>
            </p:cNvCxnSpPr>
            <p:nvPr/>
          </p:nvCxnSpPr>
          <p:spPr>
            <a:xfrm>
              <a:off x="4699660" y="4182209"/>
              <a:ext cx="129456" cy="298328"/>
            </a:xfrm>
            <a:prstGeom prst="straightConnector1">
              <a:avLst/>
            </a:prstGeom>
            <a:ln w="127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9696D0E8-F500-874F-A677-66CD3933226B}"/>
              </a:ext>
            </a:extLst>
          </p:cNvPr>
          <p:cNvPicPr>
            <a:picLocks noChangeAspect="1"/>
          </p:cNvPicPr>
          <p:nvPr/>
        </p:nvPicPr>
        <p:blipFill>
          <a:blip r:embed="rId8"/>
          <a:stretch>
            <a:fillRect/>
          </a:stretch>
        </p:blipFill>
        <p:spPr>
          <a:xfrm>
            <a:off x="2440729" y="2184060"/>
            <a:ext cx="587878" cy="516690"/>
          </a:xfrm>
          <a:prstGeom prst="rect">
            <a:avLst/>
          </a:prstGeom>
        </p:spPr>
      </p:pic>
      <p:sp>
        <p:nvSpPr>
          <p:cNvPr id="39" name="Rectangle 38">
            <a:extLst>
              <a:ext uri="{FF2B5EF4-FFF2-40B4-BE49-F238E27FC236}">
                <a16:creationId xmlns:a16="http://schemas.microsoft.com/office/drawing/2014/main" id="{981D4202-6CD3-5E43-8FB2-5C37DD142E2E}"/>
              </a:ext>
            </a:extLst>
          </p:cNvPr>
          <p:cNvSpPr/>
          <p:nvPr/>
        </p:nvSpPr>
        <p:spPr>
          <a:xfrm>
            <a:off x="525379" y="4376670"/>
            <a:ext cx="3758257" cy="1754326"/>
          </a:xfrm>
          <a:prstGeom prst="rect">
            <a:avLst/>
          </a:prstGeom>
          <a:solidFill>
            <a:schemeClr val="tx1"/>
          </a:solidFill>
        </p:spPr>
        <p:txBody>
          <a:bodyPr wrap="square">
            <a:spAutoFit/>
          </a:bodyPr>
          <a:lstStyle/>
          <a:p>
            <a:r>
              <a:rPr lang="en-GB" dirty="0" err="1">
                <a:solidFill>
                  <a:srgbClr val="569CD6"/>
                </a:solidFill>
                <a:latin typeface="Menlo" panose="020B0609030804020204" pitchFamily="49" charset="0"/>
              </a:rPr>
              <a:t>env</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name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GREETING</a:t>
            </a:r>
            <a:endParaRPr lang="en-GB" dirty="0">
              <a:solidFill>
                <a:srgbClr val="D4D4D4"/>
              </a:solidFill>
              <a:latin typeface="Menlo" panose="020B0609030804020204" pitchFamily="49" charset="0"/>
            </a:endParaRPr>
          </a:p>
          <a:p>
            <a:r>
              <a:rPr lang="en-GB" dirty="0" err="1">
                <a:solidFill>
                  <a:srgbClr val="569CD6"/>
                </a:solidFill>
                <a:latin typeface="Menlo" panose="020B0609030804020204" pitchFamily="49" charset="0"/>
              </a:rPr>
              <a:t>valueFrom</a:t>
            </a:r>
            <a:r>
              <a:rPr lang="en-GB" dirty="0">
                <a:solidFill>
                  <a:srgbClr val="D4D4D4"/>
                </a:solidFill>
                <a:latin typeface="Menlo" panose="020B0609030804020204" pitchFamily="49" charset="0"/>
              </a:rPr>
              <a:t>:</a:t>
            </a:r>
          </a:p>
          <a:p>
            <a:r>
              <a:rPr lang="en-GB" dirty="0" err="1">
                <a:solidFill>
                  <a:srgbClr val="569CD6"/>
                </a:solidFill>
                <a:latin typeface="Menlo" panose="020B0609030804020204" pitchFamily="49" charset="0"/>
              </a:rPr>
              <a:t>configMapKeyRef</a:t>
            </a:r>
            <a:r>
              <a:rPr lang="en-GB" dirty="0">
                <a:solidFill>
                  <a:srgbClr val="D4D4D4"/>
                </a:solidFill>
                <a:latin typeface="Menlo" panose="020B0609030804020204" pitchFamily="49" charset="0"/>
              </a:rPr>
              <a:t>:</a:t>
            </a:r>
          </a:p>
          <a:p>
            <a:r>
              <a:rPr lang="en-GB" dirty="0">
                <a:solidFill>
                  <a:srgbClr val="569CD6"/>
                </a:solidFill>
                <a:latin typeface="Menlo" panose="020B0609030804020204" pitchFamily="49" charset="0"/>
              </a:rPr>
              <a:t>name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greeting-config</a:t>
            </a:r>
            <a:endParaRPr lang="en-GB" dirty="0">
              <a:solidFill>
                <a:srgbClr val="D4D4D4"/>
              </a:solidFill>
              <a:latin typeface="Menlo" panose="020B0609030804020204" pitchFamily="49" charset="0"/>
            </a:endParaRPr>
          </a:p>
          <a:p>
            <a:r>
              <a:rPr lang="en-GB" dirty="0">
                <a:solidFill>
                  <a:srgbClr val="569CD6"/>
                </a:solidFill>
                <a:latin typeface="Menlo" panose="020B0609030804020204" pitchFamily="49" charset="0"/>
              </a:rPr>
              <a:t>key</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message</a:t>
            </a:r>
            <a:endParaRPr lang="en-GB" dirty="0"/>
          </a:p>
        </p:txBody>
      </p:sp>
      <p:sp>
        <p:nvSpPr>
          <p:cNvPr id="41" name="Rectangle 40">
            <a:extLst>
              <a:ext uri="{FF2B5EF4-FFF2-40B4-BE49-F238E27FC236}">
                <a16:creationId xmlns:a16="http://schemas.microsoft.com/office/drawing/2014/main" id="{BA400210-2AC0-EF44-9FD3-D3DAE9589D88}"/>
              </a:ext>
            </a:extLst>
          </p:cNvPr>
          <p:cNvSpPr/>
          <p:nvPr/>
        </p:nvSpPr>
        <p:spPr>
          <a:xfrm>
            <a:off x="4584032" y="4321842"/>
            <a:ext cx="7351294" cy="369332"/>
          </a:xfrm>
          <a:prstGeom prst="rect">
            <a:avLst/>
          </a:prstGeom>
          <a:solidFill>
            <a:schemeClr val="tx1"/>
          </a:solidFill>
        </p:spPr>
        <p:txBody>
          <a:bodyPr wrap="square">
            <a:spAutoFit/>
          </a:bodyPr>
          <a:lstStyle/>
          <a:p>
            <a:r>
              <a:rPr lang="en-US" dirty="0" err="1">
                <a:solidFill>
                  <a:schemeClr val="bg1"/>
                </a:solidFill>
              </a:rPr>
              <a:t>kubectl</a:t>
            </a:r>
            <a:r>
              <a:rPr lang="en-US" dirty="0">
                <a:solidFill>
                  <a:schemeClr val="bg1"/>
                </a:solidFill>
              </a:rPr>
              <a:t> create </a:t>
            </a:r>
            <a:r>
              <a:rPr lang="en-US" dirty="0" err="1">
                <a:solidFill>
                  <a:schemeClr val="bg1"/>
                </a:solidFill>
              </a:rPr>
              <a:t>configmap</a:t>
            </a:r>
            <a:r>
              <a:rPr lang="en-US" dirty="0">
                <a:solidFill>
                  <a:schemeClr val="bg1"/>
                </a:solidFill>
              </a:rPr>
              <a:t> greeting-config --from-literal message=Greetings...</a:t>
            </a:r>
          </a:p>
        </p:txBody>
      </p:sp>
      <p:sp>
        <p:nvSpPr>
          <p:cNvPr id="46" name="Rectangle 45">
            <a:extLst>
              <a:ext uri="{FF2B5EF4-FFF2-40B4-BE49-F238E27FC236}">
                <a16:creationId xmlns:a16="http://schemas.microsoft.com/office/drawing/2014/main" id="{7FAA4219-91B1-5940-8DC9-36A7D75B7BD3}"/>
              </a:ext>
            </a:extLst>
          </p:cNvPr>
          <p:cNvSpPr/>
          <p:nvPr/>
        </p:nvSpPr>
        <p:spPr>
          <a:xfrm>
            <a:off x="4598087" y="4834799"/>
            <a:ext cx="7337239" cy="923330"/>
          </a:xfrm>
          <a:prstGeom prst="rect">
            <a:avLst/>
          </a:prstGeom>
          <a:solidFill>
            <a:schemeClr val="tx1"/>
          </a:solidFill>
        </p:spPr>
        <p:txBody>
          <a:bodyPr wrap="square">
            <a:spAutoFit/>
          </a:bodyPr>
          <a:lstStyle/>
          <a:p>
            <a:r>
              <a:rPr lang="en-GB" dirty="0">
                <a:solidFill>
                  <a:srgbClr val="4EC9B0"/>
                </a:solidFill>
                <a:latin typeface="Menlo" panose="020B0609030804020204" pitchFamily="49" charset="0"/>
              </a:rPr>
              <a:t>@Inject</a:t>
            </a:r>
            <a:endParaRPr lang="en-GB" dirty="0">
              <a:solidFill>
                <a:srgbClr val="D4D4D4"/>
              </a:solidFill>
              <a:latin typeface="Menlo" panose="020B0609030804020204" pitchFamily="49" charset="0"/>
            </a:endParaRPr>
          </a:p>
          <a:p>
            <a:r>
              <a:rPr lang="en-GB" dirty="0">
                <a:solidFill>
                  <a:srgbClr val="4EC9B0"/>
                </a:solidFill>
                <a:latin typeface="Menlo" panose="020B0609030804020204" pitchFamily="49" charset="0"/>
              </a:rPr>
              <a:t>@</a:t>
            </a:r>
            <a:r>
              <a:rPr lang="en-GB" dirty="0" err="1">
                <a:solidFill>
                  <a:srgbClr val="4EC9B0"/>
                </a:solidFill>
                <a:latin typeface="Menlo" panose="020B0609030804020204" pitchFamily="49" charset="0"/>
              </a:rPr>
              <a:t>ConfigProperty</a:t>
            </a:r>
            <a:r>
              <a:rPr lang="en-GB" dirty="0">
                <a:solidFill>
                  <a:srgbClr val="D4D4D4"/>
                </a:solidFill>
                <a:latin typeface="Menlo" panose="020B0609030804020204" pitchFamily="49" charset="0"/>
              </a:rPr>
              <a:t>(name = </a:t>
            </a:r>
            <a:r>
              <a:rPr lang="en-GB" dirty="0">
                <a:solidFill>
                  <a:srgbClr val="CE9178"/>
                </a:solidFill>
                <a:latin typeface="Menlo" panose="020B0609030804020204" pitchFamily="49" charset="0"/>
              </a:rPr>
              <a:t>"GREETING"</a:t>
            </a:r>
            <a:r>
              <a:rPr lang="en-GB" dirty="0">
                <a:solidFill>
                  <a:srgbClr val="D4D4D4"/>
                </a:solidFill>
                <a:latin typeface="Menlo" panose="020B0609030804020204" pitchFamily="49" charset="0"/>
              </a:rPr>
              <a:t>)</a:t>
            </a:r>
          </a:p>
          <a:p>
            <a:r>
              <a:rPr lang="en-GB" dirty="0">
                <a:solidFill>
                  <a:srgbClr val="569CD6"/>
                </a:solidFill>
                <a:latin typeface="Menlo" panose="020B0609030804020204" pitchFamily="49" charset="0"/>
              </a:rPr>
              <a:t>private</a:t>
            </a:r>
            <a:r>
              <a:rPr lang="en-GB" dirty="0">
                <a:solidFill>
                  <a:srgbClr val="D4D4D4"/>
                </a:solidFill>
                <a:latin typeface="Menlo" panose="020B0609030804020204" pitchFamily="49" charset="0"/>
              </a:rPr>
              <a:t> </a:t>
            </a:r>
            <a:r>
              <a:rPr lang="en-GB" dirty="0">
                <a:solidFill>
                  <a:srgbClr val="4EC9B0"/>
                </a:solidFill>
                <a:latin typeface="Menlo" panose="020B0609030804020204" pitchFamily="49" charset="0"/>
              </a:rPr>
              <a:t>String</a:t>
            </a:r>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greeting</a:t>
            </a:r>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591679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with Kubernetes</a:t>
            </a:r>
          </a:p>
        </p:txBody>
      </p:sp>
      <p:sp>
        <p:nvSpPr>
          <p:cNvPr id="3" name="Text Placeholder 2"/>
          <p:cNvSpPr>
            <a:spLocks noGrp="1"/>
          </p:cNvSpPr>
          <p:nvPr>
            <p:ph idx="1"/>
          </p:nvPr>
        </p:nvSpPr>
        <p:spPr/>
        <p:txBody>
          <a:bodyPr>
            <a:normAutofit lnSpcReduction="10000"/>
          </a:bodyPr>
          <a:lstStyle/>
          <a:p>
            <a:pPr defTabSz="1219170">
              <a:lnSpc>
                <a:spcPct val="100000"/>
              </a:lnSpc>
              <a:buClrTx/>
              <a:buSzTx/>
              <a:buFont typeface="Arial" charset="0"/>
              <a:buChar char="•"/>
              <a:defRPr/>
            </a:pPr>
            <a:r>
              <a:rPr lang="en-US" dirty="0">
                <a:solidFill>
                  <a:schemeClr val="tx1"/>
                </a:solidFill>
              </a:rPr>
              <a:t>The network among </a:t>
            </a:r>
            <a:r>
              <a:rPr lang="en-US" dirty="0" err="1">
                <a:solidFill>
                  <a:schemeClr val="tx1"/>
                </a:solidFill>
              </a:rPr>
              <a:t>microservices</a:t>
            </a:r>
            <a:r>
              <a:rPr lang="en-US" dirty="0">
                <a:solidFill>
                  <a:schemeClr val="tx1"/>
                </a:solidFill>
              </a:rPr>
              <a:t> is not reliable.</a:t>
            </a:r>
          </a:p>
          <a:p>
            <a:pPr defTabSz="1219170">
              <a:lnSpc>
                <a:spcPct val="100000"/>
              </a:lnSpc>
              <a:buClrTx/>
              <a:buSzTx/>
              <a:buFont typeface="Arial" charset="0"/>
              <a:buChar char="•"/>
              <a:defRPr/>
            </a:pPr>
            <a:r>
              <a:rPr lang="en-US" dirty="0">
                <a:solidFill>
                  <a:schemeClr val="tx1"/>
                </a:solidFill>
              </a:rPr>
              <a:t>How can my service handle unpredictable failures and retry?</a:t>
            </a:r>
          </a:p>
          <a:p>
            <a:pPr>
              <a:lnSpc>
                <a:spcPct val="100000"/>
              </a:lnSpc>
              <a:buClrTx/>
              <a:buSzTx/>
              <a:buFont typeface="Arial" charset="0"/>
              <a:buChar char="•"/>
            </a:pPr>
            <a:r>
              <a:rPr lang="en-US" dirty="0">
                <a:solidFill>
                  <a:schemeClr val="tx1"/>
                </a:solidFill>
              </a:rPr>
              <a:t>How do I handle system degradation or topology change?</a:t>
            </a:r>
          </a:p>
          <a:p>
            <a:pPr defTabSz="1219170">
              <a:lnSpc>
                <a:spcPct val="100000"/>
              </a:lnSpc>
              <a:buClrTx/>
              <a:buSzTx/>
              <a:buFont typeface="Arial" charset="0"/>
              <a:buChar char="•"/>
              <a:defRPr/>
            </a:pPr>
            <a:r>
              <a:rPr lang="en-US" dirty="0">
                <a:solidFill>
                  <a:schemeClr val="tx1"/>
                </a:solidFill>
              </a:rPr>
              <a:t>How can I monitor and trace my </a:t>
            </a:r>
            <a:r>
              <a:rPr lang="en-US" dirty="0" err="1">
                <a:solidFill>
                  <a:schemeClr val="tx1"/>
                </a:solidFill>
              </a:rPr>
              <a:t>microservices</a:t>
            </a:r>
            <a:r>
              <a:rPr lang="en-US" dirty="0">
                <a:solidFill>
                  <a:schemeClr val="tx1"/>
                </a:solidFill>
              </a:rPr>
              <a:t>?</a:t>
            </a:r>
          </a:p>
          <a:p>
            <a:pPr>
              <a:lnSpc>
                <a:spcPct val="100000"/>
              </a:lnSpc>
              <a:buClrTx/>
              <a:buSzTx/>
              <a:buFont typeface="Arial" charset="0"/>
              <a:buChar char="•"/>
            </a:pPr>
            <a:r>
              <a:rPr lang="en-US" dirty="0">
                <a:solidFill>
                  <a:schemeClr val="tx1"/>
                </a:solidFill>
              </a:rPr>
              <a:t>As I develop multiple versions of my </a:t>
            </a:r>
            <a:r>
              <a:rPr lang="en-US" dirty="0" err="1">
                <a:solidFill>
                  <a:schemeClr val="tx1"/>
                </a:solidFill>
              </a:rPr>
              <a:t>microservices</a:t>
            </a:r>
            <a:r>
              <a:rPr lang="en-US" dirty="0">
                <a:solidFill>
                  <a:schemeClr val="tx1"/>
                </a:solidFill>
              </a:rPr>
              <a:t>, how can I easily dark launch and shift traffic?</a:t>
            </a:r>
          </a:p>
          <a:p>
            <a:pPr defTabSz="1219170">
              <a:lnSpc>
                <a:spcPct val="100000"/>
              </a:lnSpc>
              <a:buClrTx/>
              <a:buSzTx/>
              <a:buFont typeface="Arial" charset="0"/>
              <a:buChar char="•"/>
              <a:defRPr/>
            </a:pPr>
            <a:r>
              <a:rPr lang="en-US" dirty="0">
                <a:solidFill>
                  <a:schemeClr val="tx1"/>
                </a:solidFill>
              </a:rPr>
              <a:t>How can I ensure the communication among </a:t>
            </a:r>
            <a:r>
              <a:rPr lang="en-US" dirty="0" err="1">
                <a:solidFill>
                  <a:schemeClr val="tx1"/>
                </a:solidFill>
              </a:rPr>
              <a:t>microservices</a:t>
            </a:r>
            <a:r>
              <a:rPr lang="en-US" dirty="0">
                <a:solidFill>
                  <a:schemeClr val="tx1"/>
                </a:solidFill>
              </a:rPr>
              <a:t> is secure?</a:t>
            </a:r>
          </a:p>
          <a:p>
            <a:pPr defTabSz="1219170">
              <a:lnSpc>
                <a:spcPct val="100000"/>
              </a:lnSpc>
              <a:buClrTx/>
              <a:buSzTx/>
              <a:buFont typeface="Arial" charset="0"/>
              <a:buChar char="•"/>
              <a:defRPr/>
            </a:pPr>
            <a:r>
              <a:rPr lang="en-US" dirty="0">
                <a:solidFill>
                  <a:schemeClr val="tx1"/>
                </a:solidFill>
              </a:rPr>
              <a:t>How can I add enforce policies on my </a:t>
            </a:r>
            <a:r>
              <a:rPr lang="en-US" dirty="0" err="1">
                <a:solidFill>
                  <a:schemeClr val="tx1"/>
                </a:solidFill>
              </a:rPr>
              <a:t>microservices</a:t>
            </a:r>
            <a:r>
              <a:rPr lang="en-US" dirty="0">
                <a:solidFill>
                  <a:schemeClr val="tx1"/>
                </a:solidFill>
              </a:rPr>
              <a:t>?</a:t>
            </a:r>
          </a:p>
          <a:p>
            <a:pPr defTabSz="1219170">
              <a:lnSpc>
                <a:spcPct val="100000"/>
              </a:lnSpc>
              <a:buClrTx/>
              <a:buSzTx/>
              <a:buFont typeface="Arial" charset="0"/>
              <a:buChar char="•"/>
              <a:defRPr/>
            </a:pPr>
            <a:endParaRPr lang="en-US" dirty="0">
              <a:solidFill>
                <a:schemeClr val="tx1"/>
              </a:solidFill>
            </a:endParaRPr>
          </a:p>
          <a:p>
            <a:pPr marL="0" indent="0" defTabSz="1219170">
              <a:lnSpc>
                <a:spcPct val="100000"/>
              </a:lnSpc>
              <a:buClrTx/>
              <a:buSzTx/>
              <a:buNone/>
              <a:defRPr/>
            </a:pPr>
            <a:endParaRPr lang="en-US" sz="3200" dirty="0"/>
          </a:p>
          <a:p>
            <a:pPr marL="0" indent="0" defTabSz="1219170">
              <a:lnSpc>
                <a:spcPct val="100000"/>
              </a:lnSpc>
              <a:buClrTx/>
              <a:buSzTx/>
              <a:buNone/>
              <a:defRPr/>
            </a:pPr>
            <a:endParaRPr lang="en-US" sz="3200" dirty="0"/>
          </a:p>
          <a:p>
            <a:pPr marL="0" indent="0" defTabSz="1219170">
              <a:lnSpc>
                <a:spcPct val="100000"/>
              </a:lnSpc>
              <a:buClrTx/>
              <a:buSzTx/>
              <a:buNone/>
              <a:defRPr/>
            </a:pPr>
            <a:endParaRPr lang="en-US" dirty="0"/>
          </a:p>
          <a:p>
            <a:pPr marL="0" indent="0" defTabSz="1219170">
              <a:lnSpc>
                <a:spcPct val="100000"/>
              </a:lnSpc>
              <a:buClrTx/>
              <a:buSzTx/>
              <a:buNone/>
              <a:defRPr/>
            </a:pPr>
            <a:endParaRPr lang="en-US" dirty="0"/>
          </a:p>
          <a:p>
            <a:pPr marL="0" indent="0" defTabSz="1219170">
              <a:lnSpc>
                <a:spcPct val="100000"/>
              </a:lnSpc>
              <a:buClrTx/>
              <a:buSzTx/>
              <a:buNone/>
              <a:defRPr/>
            </a:pPr>
            <a:endParaRPr lang="en-US" dirty="0"/>
          </a:p>
        </p:txBody>
      </p:sp>
      <p:sp>
        <p:nvSpPr>
          <p:cNvPr id="4" name="AutoShape 2" descr="http://blog.christianposta.com/istio-workshop/slides/images/little-kube.png"/>
          <p:cNvSpPr>
            <a:spLocks noChangeAspect="1" noChangeArrowheads="1"/>
          </p:cNvSpPr>
          <p:nvPr/>
        </p:nvSpPr>
        <p:spPr bwMode="auto">
          <a:xfrm>
            <a:off x="0" y="0"/>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557961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격자 무늬의, 바퀴 달린 쟁반, ..."/>
          <p:cNvPicPr preferRelativeResize="0"/>
          <p:nvPr/>
        </p:nvPicPr>
        <p:blipFill rotWithShape="1">
          <a:blip r:embed="rId3">
            <a:alphaModFix/>
          </a:blip>
          <a:srcRect l="17829" r="17829"/>
          <a:stretch/>
        </p:blipFill>
        <p:spPr>
          <a:xfrm flipH="1">
            <a:off x="6308536" y="0"/>
            <a:ext cx="5883465" cy="6857997"/>
          </a:xfrm>
          <a:prstGeom prst="rect">
            <a:avLst/>
          </a:prstGeom>
          <a:noFill/>
          <a:ln>
            <a:noFill/>
          </a:ln>
        </p:spPr>
      </p:pic>
      <p:sp>
        <p:nvSpPr>
          <p:cNvPr id="76" name="Shape 76"/>
          <p:cNvSpPr/>
          <p:nvPr/>
        </p:nvSpPr>
        <p:spPr>
          <a:xfrm>
            <a:off x="5488933" y="-1"/>
            <a:ext cx="2406400" cy="6846800"/>
          </a:xfrm>
          <a:prstGeom prst="trapezoid">
            <a:avLst>
              <a:gd name="adj" fmla="val 31901"/>
            </a:avLst>
          </a:prstGeom>
          <a:solidFill>
            <a:srgbClr val="FFFFFF"/>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Shape 7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What is a ‘Service Mesh’ ?</a:t>
            </a:r>
            <a:endParaRPr/>
          </a:p>
        </p:txBody>
      </p:sp>
      <p:sp>
        <p:nvSpPr>
          <p:cNvPr id="78" name="Shape 78"/>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lnSpc>
                <a:spcPct val="150000"/>
              </a:lnSpc>
              <a:spcBef>
                <a:spcPts val="0"/>
              </a:spcBef>
              <a:spcAft>
                <a:spcPts val="0"/>
              </a:spcAft>
              <a:buClr>
                <a:schemeClr val="dk1"/>
              </a:buClr>
              <a:buSzPts val="1100"/>
              <a:buNone/>
            </a:pPr>
            <a:r>
              <a:rPr lang="en" sz="2400" b="1" dirty="0">
                <a:solidFill>
                  <a:srgbClr val="0000FF"/>
                </a:solidFill>
              </a:rPr>
              <a:t>A network for services</a:t>
            </a:r>
            <a:r>
              <a:rPr lang="en" sz="2400" dirty="0">
                <a:solidFill>
                  <a:srgbClr val="999999"/>
                </a:solidFill>
              </a:rPr>
              <a:t>, not bytes</a:t>
            </a:r>
            <a:endParaRPr sz="2400" dirty="0">
              <a:solidFill>
                <a:srgbClr val="999999"/>
              </a:solidFill>
            </a:endParaRPr>
          </a:p>
          <a:p>
            <a:pPr marL="609585" indent="-457189">
              <a:lnSpc>
                <a:spcPct val="150000"/>
              </a:lnSpc>
              <a:spcBef>
                <a:spcPts val="2133"/>
              </a:spcBef>
              <a:spcAft>
                <a:spcPts val="0"/>
              </a:spcAft>
              <a:buClr>
                <a:srgbClr val="999999"/>
              </a:buClr>
              <a:buSzPts val="1800"/>
              <a:buChar char="●"/>
            </a:pPr>
            <a:r>
              <a:rPr lang="en" dirty="0">
                <a:solidFill>
                  <a:srgbClr val="999999"/>
                </a:solidFill>
              </a:rPr>
              <a:t>Observability</a:t>
            </a:r>
            <a:endParaRPr dirty="0">
              <a:solidFill>
                <a:srgbClr val="999999"/>
              </a:solidFill>
            </a:endParaRPr>
          </a:p>
          <a:p>
            <a:pPr marL="609585" indent="-457189">
              <a:lnSpc>
                <a:spcPct val="150000"/>
              </a:lnSpc>
              <a:spcBef>
                <a:spcPts val="0"/>
              </a:spcBef>
              <a:spcAft>
                <a:spcPts val="0"/>
              </a:spcAft>
              <a:buClr>
                <a:srgbClr val="999999"/>
              </a:buClr>
              <a:buSzPts val="1800"/>
              <a:buChar char="●"/>
            </a:pPr>
            <a:r>
              <a:rPr lang="en" dirty="0">
                <a:solidFill>
                  <a:srgbClr val="999999"/>
                </a:solidFill>
              </a:rPr>
              <a:t>Resiliency</a:t>
            </a:r>
            <a:endParaRPr dirty="0">
              <a:solidFill>
                <a:srgbClr val="999999"/>
              </a:solidFill>
            </a:endParaRPr>
          </a:p>
          <a:p>
            <a:pPr marL="609585" indent="-457189">
              <a:lnSpc>
                <a:spcPct val="150000"/>
              </a:lnSpc>
              <a:spcBef>
                <a:spcPts val="0"/>
              </a:spcBef>
              <a:spcAft>
                <a:spcPts val="0"/>
              </a:spcAft>
              <a:buClr>
                <a:srgbClr val="999999"/>
              </a:buClr>
              <a:buSzPts val="1800"/>
              <a:buChar char="●"/>
            </a:pPr>
            <a:r>
              <a:rPr lang="en" dirty="0">
                <a:solidFill>
                  <a:srgbClr val="999999"/>
                </a:solidFill>
              </a:rPr>
              <a:t>Traffic Control</a:t>
            </a:r>
            <a:endParaRPr dirty="0">
              <a:solidFill>
                <a:srgbClr val="999999"/>
              </a:solidFill>
            </a:endParaRPr>
          </a:p>
          <a:p>
            <a:pPr marL="609585" indent="-457189">
              <a:lnSpc>
                <a:spcPct val="150000"/>
              </a:lnSpc>
              <a:spcBef>
                <a:spcPts val="0"/>
              </a:spcBef>
              <a:spcAft>
                <a:spcPts val="0"/>
              </a:spcAft>
              <a:buClr>
                <a:srgbClr val="999999"/>
              </a:buClr>
              <a:buSzPts val="1800"/>
              <a:buChar char="●"/>
            </a:pPr>
            <a:r>
              <a:rPr lang="en" dirty="0">
                <a:solidFill>
                  <a:srgbClr val="999999"/>
                </a:solidFill>
              </a:rPr>
              <a:t>Security</a:t>
            </a:r>
            <a:endParaRPr dirty="0">
              <a:solidFill>
                <a:srgbClr val="999999"/>
              </a:solidFill>
            </a:endParaRPr>
          </a:p>
          <a:p>
            <a:pPr marL="609585" indent="-457189">
              <a:lnSpc>
                <a:spcPct val="150000"/>
              </a:lnSpc>
              <a:spcBef>
                <a:spcPts val="0"/>
              </a:spcBef>
              <a:spcAft>
                <a:spcPts val="0"/>
              </a:spcAft>
              <a:buClr>
                <a:srgbClr val="999999"/>
              </a:buClr>
              <a:buSzPts val="1800"/>
              <a:buChar char="●"/>
            </a:pPr>
            <a:r>
              <a:rPr lang="en" dirty="0">
                <a:solidFill>
                  <a:srgbClr val="999999"/>
                </a:solidFill>
              </a:rPr>
              <a:t>Policy Enforcement</a:t>
            </a:r>
            <a:endParaRPr sz="2400" dirty="0">
              <a:solidFill>
                <a:srgbClr val="999999"/>
              </a:solidFill>
            </a:endParaRPr>
          </a:p>
          <a:p>
            <a:pPr marL="0" indent="0">
              <a:lnSpc>
                <a:spcPct val="150000"/>
              </a:lnSpc>
              <a:spcBef>
                <a:spcPts val="2133"/>
              </a:spcBef>
              <a:spcAft>
                <a:spcPts val="0"/>
              </a:spcAft>
              <a:buNone/>
            </a:pPr>
            <a:endParaRPr dirty="0">
              <a:solidFill>
                <a:srgbClr val="000000"/>
              </a:solidFill>
            </a:endParaRPr>
          </a:p>
          <a:p>
            <a:pPr marL="0" indent="0">
              <a:lnSpc>
                <a:spcPct val="150000"/>
              </a:lnSpc>
              <a:spcBef>
                <a:spcPts val="2133"/>
              </a:spcBef>
              <a:spcAft>
                <a:spcPts val="2133"/>
              </a:spcAft>
              <a:buNone/>
            </a:pPr>
            <a:endParaRPr dirty="0">
              <a:solidFill>
                <a:srgbClr val="000000"/>
              </a:solidFill>
            </a:endParaRPr>
          </a:p>
        </p:txBody>
      </p:sp>
    </p:spTree>
    <p:extLst>
      <p:ext uri="{BB962C8B-B14F-4D97-AF65-F5344CB8AC3E}">
        <p14:creationId xmlns:p14="http://schemas.microsoft.com/office/powerpoint/2010/main" val="2463415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sz="3600" dirty="0"/>
              <a:t>Istio Architecture</a:t>
            </a:r>
            <a:endParaRPr sz="3600" dirty="0"/>
          </a:p>
        </p:txBody>
      </p:sp>
      <p:pic>
        <p:nvPicPr>
          <p:cNvPr id="1026" name="Picture 2" descr="https://www.eclipse.org/community/eclipse_newsletter/2018/september/images/control_plane.png">
            <a:extLst>
              <a:ext uri="{FF2B5EF4-FFF2-40B4-BE49-F238E27FC236}">
                <a16:creationId xmlns:a16="http://schemas.microsoft.com/office/drawing/2014/main" id="{53E7A0E8-02AA-D441-ADBE-5F731B756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26" y="1104752"/>
            <a:ext cx="6518844" cy="49684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0E5F16-27EA-4242-B076-B21B2C323FCC}"/>
              </a:ext>
            </a:extLst>
          </p:cNvPr>
          <p:cNvSpPr/>
          <p:nvPr/>
        </p:nvSpPr>
        <p:spPr>
          <a:xfrm>
            <a:off x="6973170" y="806116"/>
            <a:ext cx="2927684" cy="56280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dirty="0"/>
              <a:t>spec:</a:t>
            </a:r>
          </a:p>
          <a:p>
            <a:pPr lvl="1"/>
            <a:r>
              <a:rPr lang="en-GB" dirty="0"/>
              <a:t>hosts:</a:t>
            </a:r>
          </a:p>
          <a:p>
            <a:pPr lvl="1"/>
            <a:r>
              <a:rPr lang="en-GB" dirty="0"/>
              <a:t>- "</a:t>
            </a:r>
            <a:r>
              <a:rPr lang="en-GB" dirty="0" err="1"/>
              <a:t>example.com</a:t>
            </a:r>
            <a:r>
              <a:rPr lang="en-GB" dirty="0"/>
              <a:t>"</a:t>
            </a:r>
          </a:p>
          <a:p>
            <a:pPr lvl="1"/>
            <a:r>
              <a:rPr lang="en-GB" dirty="0"/>
              <a:t>gateways:</a:t>
            </a:r>
          </a:p>
          <a:p>
            <a:pPr lvl="1"/>
            <a:r>
              <a:rPr lang="en-GB" dirty="0"/>
              <a:t>- hello-gateway</a:t>
            </a:r>
          </a:p>
          <a:p>
            <a:pPr lvl="1"/>
            <a:r>
              <a:rPr lang="en-GB" dirty="0"/>
              <a:t>http:</a:t>
            </a:r>
          </a:p>
          <a:p>
            <a:pPr lvl="1"/>
            <a:r>
              <a:rPr lang="en-GB" dirty="0"/>
              <a:t>- route:</a:t>
            </a:r>
          </a:p>
          <a:p>
            <a:pPr lvl="1"/>
            <a:r>
              <a:rPr lang="en-GB" dirty="0"/>
              <a:t>   - destination:</a:t>
            </a:r>
          </a:p>
          <a:p>
            <a:pPr lvl="1"/>
            <a:r>
              <a:rPr lang="en-GB" dirty="0"/>
              <a:t>          port:</a:t>
            </a:r>
          </a:p>
          <a:p>
            <a:pPr lvl="1"/>
            <a:r>
              <a:rPr lang="en-GB" dirty="0"/>
              <a:t>              number: 9080</a:t>
            </a:r>
          </a:p>
          <a:p>
            <a:pPr lvl="1"/>
            <a:r>
              <a:rPr lang="en-GB" dirty="0"/>
              <a:t>          host: hello-service</a:t>
            </a:r>
          </a:p>
          <a:p>
            <a:pPr lvl="1"/>
            <a:r>
              <a:rPr lang="en-GB" dirty="0"/>
              <a:t>          subset: blue</a:t>
            </a:r>
          </a:p>
          <a:p>
            <a:pPr lvl="1"/>
            <a:r>
              <a:rPr lang="en-GB" dirty="0"/>
              <a:t>      weight: 0</a:t>
            </a:r>
          </a:p>
          <a:p>
            <a:pPr lvl="1"/>
            <a:r>
              <a:rPr lang="en-GB" dirty="0"/>
              <a:t>   - destination:</a:t>
            </a:r>
          </a:p>
          <a:p>
            <a:pPr lvl="1"/>
            <a:r>
              <a:rPr lang="en-GB" dirty="0"/>
              <a:t>          port:</a:t>
            </a:r>
          </a:p>
          <a:p>
            <a:pPr lvl="1"/>
            <a:r>
              <a:rPr lang="en-GB" dirty="0"/>
              <a:t>              number: 9080</a:t>
            </a:r>
          </a:p>
          <a:p>
            <a:pPr lvl="1"/>
            <a:r>
              <a:rPr lang="en-GB" dirty="0"/>
              <a:t>          host: hello-service</a:t>
            </a:r>
          </a:p>
          <a:p>
            <a:pPr lvl="1"/>
            <a:r>
              <a:rPr lang="en-GB" dirty="0"/>
              <a:t>          subset: green</a:t>
            </a:r>
          </a:p>
          <a:p>
            <a:pPr lvl="1"/>
            <a:r>
              <a:rPr lang="en-GB" dirty="0"/>
              <a:t>      weight: 100</a:t>
            </a:r>
          </a:p>
          <a:p>
            <a:pPr lvl="1"/>
            <a:r>
              <a:rPr lang="en-GB" dirty="0"/>
              <a:t>---</a:t>
            </a:r>
          </a:p>
        </p:txBody>
      </p:sp>
    </p:spTree>
    <p:extLst>
      <p:ext uri="{BB962C8B-B14F-4D97-AF65-F5344CB8AC3E}">
        <p14:creationId xmlns:p14="http://schemas.microsoft.com/office/powerpoint/2010/main" val="1957797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sz="3600" dirty="0" err="1"/>
              <a:t>Istio</a:t>
            </a:r>
            <a:r>
              <a:rPr lang="en" sz="3600" dirty="0"/>
              <a:t> &amp; MicroProfile - Putting it all together</a:t>
            </a:r>
            <a:endParaRPr sz="3600" dirty="0"/>
          </a:p>
        </p:txBody>
      </p:sp>
      <p:pic>
        <p:nvPicPr>
          <p:cNvPr id="1026" name="Picture 2" descr="https://www.eclipse.org/community/eclipse_newsletter/2018/september/images/control_plane.png">
            <a:extLst>
              <a:ext uri="{FF2B5EF4-FFF2-40B4-BE49-F238E27FC236}">
                <a16:creationId xmlns:a16="http://schemas.microsoft.com/office/drawing/2014/main" id="{53E7A0E8-02AA-D441-ADBE-5F731B756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578" y="1573984"/>
            <a:ext cx="6518844" cy="496849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2.png">
            <a:extLst>
              <a:ext uri="{FF2B5EF4-FFF2-40B4-BE49-F238E27FC236}">
                <a16:creationId xmlns:a16="http://schemas.microsoft.com/office/drawing/2014/main" id="{48E6B322-C34F-624D-BDA6-7B62DF87808D}"/>
              </a:ext>
            </a:extLst>
          </p:cNvPr>
          <p:cNvPicPr>
            <a:picLocks noChangeAspect="1"/>
          </p:cNvPicPr>
          <p:nvPr/>
        </p:nvPicPr>
        <p:blipFill>
          <a:blip r:embed="rId4">
            <a:extLst/>
          </a:blip>
          <a:stretch>
            <a:fillRect/>
          </a:stretch>
        </p:blipFill>
        <p:spPr>
          <a:xfrm>
            <a:off x="3654197" y="1917831"/>
            <a:ext cx="1397267" cy="246393"/>
          </a:xfrm>
          <a:prstGeom prst="rect">
            <a:avLst/>
          </a:prstGeom>
          <a:ln w="12700">
            <a:miter lim="400000"/>
          </a:ln>
        </p:spPr>
      </p:pic>
      <p:pic>
        <p:nvPicPr>
          <p:cNvPr id="5" name="image2.png">
            <a:extLst>
              <a:ext uri="{FF2B5EF4-FFF2-40B4-BE49-F238E27FC236}">
                <a16:creationId xmlns:a16="http://schemas.microsoft.com/office/drawing/2014/main" id="{752A4C1F-273C-A049-BDC2-D20B2EAA774A}"/>
              </a:ext>
            </a:extLst>
          </p:cNvPr>
          <p:cNvPicPr>
            <a:picLocks noChangeAspect="1"/>
          </p:cNvPicPr>
          <p:nvPr/>
        </p:nvPicPr>
        <p:blipFill>
          <a:blip r:embed="rId4">
            <a:extLst/>
          </a:blip>
          <a:stretch>
            <a:fillRect/>
          </a:stretch>
        </p:blipFill>
        <p:spPr>
          <a:xfrm>
            <a:off x="7359316" y="1917831"/>
            <a:ext cx="1397267" cy="246393"/>
          </a:xfrm>
          <a:prstGeom prst="rect">
            <a:avLst/>
          </a:prstGeom>
          <a:ln w="12700">
            <a:miter lim="400000"/>
          </a:ln>
        </p:spPr>
      </p:pic>
    </p:spTree>
    <p:extLst>
      <p:ext uri="{BB962C8B-B14F-4D97-AF65-F5344CB8AC3E}">
        <p14:creationId xmlns:p14="http://schemas.microsoft.com/office/powerpoint/2010/main" val="937701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3BE-6DFB-9E44-B88C-227DBA94DC24}"/>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BF2CA822-232E-4E4F-8C09-5DDD9E2FFE37}"/>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1308481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DBC3E-C137-794B-8019-28876ACEF4A0}"/>
              </a:ext>
            </a:extLst>
          </p:cNvPr>
          <p:cNvSpPr>
            <a:spLocks noGrp="1"/>
          </p:cNvSpPr>
          <p:nvPr>
            <p:ph type="title"/>
          </p:nvPr>
        </p:nvSpPr>
        <p:spPr/>
        <p:txBody>
          <a:bodyPr/>
          <a:lstStyle/>
          <a:p>
            <a:r>
              <a:rPr lang="en-US" dirty="0"/>
              <a:t>Useful Links</a:t>
            </a:r>
          </a:p>
        </p:txBody>
      </p:sp>
      <p:sp>
        <p:nvSpPr>
          <p:cNvPr id="5" name="Content Placeholder 4">
            <a:extLst>
              <a:ext uri="{FF2B5EF4-FFF2-40B4-BE49-F238E27FC236}">
                <a16:creationId xmlns:a16="http://schemas.microsoft.com/office/drawing/2014/main" id="{DE63F52F-0A25-2546-A51C-9508B72E8B59}"/>
              </a:ext>
            </a:extLst>
          </p:cNvPr>
          <p:cNvSpPr>
            <a:spLocks noGrp="1"/>
          </p:cNvSpPr>
          <p:nvPr>
            <p:ph idx="1"/>
          </p:nvPr>
        </p:nvSpPr>
        <p:spPr/>
        <p:txBody>
          <a:bodyPr/>
          <a:lstStyle/>
          <a:p>
            <a:r>
              <a:rPr lang="en-US" dirty="0">
                <a:hlinkClick r:id="rId2"/>
              </a:rPr>
              <a:t>https://github.com/gcharters/workshop-cloud-native-java</a:t>
            </a:r>
            <a:endParaRPr lang="en-US" dirty="0"/>
          </a:p>
          <a:p>
            <a:r>
              <a:rPr lang="en-US" dirty="0">
                <a:hlinkClick r:id="rId3"/>
              </a:rPr>
              <a:t>https://microprofile.io</a:t>
            </a:r>
            <a:endParaRPr lang="en-US" dirty="0"/>
          </a:p>
          <a:p>
            <a:r>
              <a:rPr lang="en-US" dirty="0">
                <a:hlinkClick r:id="rId4"/>
              </a:rPr>
              <a:t>https://openliberty.io/guides</a:t>
            </a:r>
            <a:endParaRPr lang="en-US" dirty="0"/>
          </a:p>
          <a:p>
            <a:r>
              <a:rPr lang="en-US" dirty="0">
                <a:hlinkClick r:id="rId5"/>
              </a:rPr>
              <a:t>https://docs.docker.com/get-started/</a:t>
            </a:r>
            <a:endParaRPr lang="en-US" dirty="0"/>
          </a:p>
          <a:p>
            <a:r>
              <a:rPr lang="en-US" dirty="0">
                <a:hlinkClick r:id="rId6"/>
              </a:rPr>
              <a:t>https://kubernetes.io/docs/tutorials/kubernetes-basics/</a:t>
            </a:r>
            <a:endParaRPr lang="en-US" dirty="0"/>
          </a:p>
          <a:p>
            <a:r>
              <a:rPr lang="en-US" dirty="0">
                <a:hlinkClick r:id="rId7"/>
              </a:rPr>
              <a:t>https://istio.io/docs/setup/kubernetes/quick-start/</a:t>
            </a:r>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42487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E3BE-6DFB-9E44-B88C-227DBA94DC24}"/>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D0E77293-B2B8-4142-8A32-1BE38D4B48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965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924" y="214812"/>
            <a:ext cx="10515600" cy="1325563"/>
          </a:xfrm>
        </p:spPr>
        <p:txBody>
          <a:bodyPr/>
          <a:lstStyle/>
          <a:p>
            <a:r>
              <a:rPr lang="en-US" dirty="0"/>
              <a:t>Agile &amp; DevOps &amp; Cloud &amp; Microservices</a:t>
            </a:r>
          </a:p>
        </p:txBody>
      </p:sp>
      <p:pic>
        <p:nvPicPr>
          <p:cNvPr id="1026" name="Picture 2" descr="ttp://sourcico.com/wp-content/uploads/big-icon-agile-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073" y="3154289"/>
            <a:ext cx="1384467" cy="1384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2.mm.bing.net/th?id=OIP.rOrRFxKQ5S8ZJRY0OfgReQD6D6&amp;pid=15.1&amp;P=0&amp;w=300&amp;h=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479" y="3154289"/>
            <a:ext cx="1384467" cy="13844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se1.mm.bing.net/th?id=OIP.7mRnvA4sKv5Khqq151QGAQD6D6&amp;pid=15.1&amp;P=0&amp;w=300&amp;h=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857" y="3154289"/>
            <a:ext cx="1384467" cy="13844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61748" y="3268363"/>
            <a:ext cx="112109" cy="913007"/>
          </a:xfrm>
          <a:prstGeom prst="rect">
            <a:avLst/>
          </a:prstGeom>
          <a:noFill/>
        </p:spPr>
        <p:txBody>
          <a:bodyPr wrap="square" rtlCol="0">
            <a:spAutoFit/>
          </a:bodyPr>
          <a:lstStyle/>
          <a:p>
            <a:r>
              <a:rPr lang="en-US" sz="5333" dirty="0"/>
              <a:t>+</a:t>
            </a:r>
          </a:p>
        </p:txBody>
      </p:sp>
      <p:sp>
        <p:nvSpPr>
          <p:cNvPr id="7" name="TextBox 6"/>
          <p:cNvSpPr txBox="1"/>
          <p:nvPr/>
        </p:nvSpPr>
        <p:spPr>
          <a:xfrm>
            <a:off x="5206822" y="3268363"/>
            <a:ext cx="112109" cy="913007"/>
          </a:xfrm>
          <a:prstGeom prst="rect">
            <a:avLst/>
          </a:prstGeom>
          <a:noFill/>
        </p:spPr>
        <p:txBody>
          <a:bodyPr wrap="square" rtlCol="0">
            <a:spAutoFit/>
          </a:bodyPr>
          <a:lstStyle/>
          <a:p>
            <a:r>
              <a:rPr lang="en-US" sz="5333" dirty="0"/>
              <a:t>+</a:t>
            </a:r>
          </a:p>
        </p:txBody>
      </p:sp>
      <p:sp>
        <p:nvSpPr>
          <p:cNvPr id="8" name="TextBox 7">
            <a:extLst>
              <a:ext uri="{FF2B5EF4-FFF2-40B4-BE49-F238E27FC236}">
                <a16:creationId xmlns:a16="http://schemas.microsoft.com/office/drawing/2014/main" id="{CF486846-D133-FE40-9227-C1741CE9DF36}"/>
              </a:ext>
            </a:extLst>
          </p:cNvPr>
          <p:cNvSpPr txBox="1"/>
          <p:nvPr/>
        </p:nvSpPr>
        <p:spPr>
          <a:xfrm>
            <a:off x="6996168" y="3282169"/>
            <a:ext cx="112109" cy="913007"/>
          </a:xfrm>
          <a:prstGeom prst="rect">
            <a:avLst/>
          </a:prstGeom>
          <a:noFill/>
        </p:spPr>
        <p:txBody>
          <a:bodyPr wrap="square" rtlCol="0">
            <a:spAutoFit/>
          </a:bodyPr>
          <a:lstStyle/>
          <a:p>
            <a:r>
              <a:rPr lang="en-US" sz="5333" dirty="0"/>
              <a:t>+</a:t>
            </a:r>
          </a:p>
        </p:txBody>
      </p:sp>
      <p:grpSp>
        <p:nvGrpSpPr>
          <p:cNvPr id="4" name="Group 3">
            <a:extLst>
              <a:ext uri="{FF2B5EF4-FFF2-40B4-BE49-F238E27FC236}">
                <a16:creationId xmlns:a16="http://schemas.microsoft.com/office/drawing/2014/main" id="{5B9D5066-59B1-E247-B57A-8D9578D041E5}"/>
              </a:ext>
            </a:extLst>
          </p:cNvPr>
          <p:cNvGrpSpPr/>
          <p:nvPr/>
        </p:nvGrpSpPr>
        <p:grpSpPr>
          <a:xfrm>
            <a:off x="7602237" y="3154289"/>
            <a:ext cx="2652404" cy="1475544"/>
            <a:chOff x="559160" y="1177179"/>
            <a:chExt cx="8317379" cy="3649223"/>
          </a:xfrm>
        </p:grpSpPr>
        <p:grpSp>
          <p:nvGrpSpPr>
            <p:cNvPr id="9" name="Group 8">
              <a:extLst>
                <a:ext uri="{FF2B5EF4-FFF2-40B4-BE49-F238E27FC236}">
                  <a16:creationId xmlns:a16="http://schemas.microsoft.com/office/drawing/2014/main" id="{2E414E40-AE92-1847-969A-BE21E8106AB2}"/>
                </a:ext>
              </a:extLst>
            </p:cNvPr>
            <p:cNvGrpSpPr/>
            <p:nvPr/>
          </p:nvGrpSpPr>
          <p:grpSpPr>
            <a:xfrm>
              <a:off x="5685992" y="1902828"/>
              <a:ext cx="1726684" cy="1412168"/>
              <a:chOff x="4960792" y="2036764"/>
              <a:chExt cx="1726684" cy="1412168"/>
            </a:xfrm>
          </p:grpSpPr>
          <p:sp>
            <p:nvSpPr>
              <p:cNvPr id="10" name="Rounded Rectangle 9">
                <a:extLst>
                  <a:ext uri="{FF2B5EF4-FFF2-40B4-BE49-F238E27FC236}">
                    <a16:creationId xmlns:a16="http://schemas.microsoft.com/office/drawing/2014/main" id="{2E9C4A7B-4444-5340-974F-80C2F268E69D}"/>
                  </a:ext>
                </a:extLst>
              </p:cNvPr>
              <p:cNvSpPr/>
              <p:nvPr/>
            </p:nvSpPr>
            <p:spPr>
              <a:xfrm>
                <a:off x="4960792" y="2036764"/>
                <a:ext cx="1726684" cy="1412168"/>
              </a:xfrm>
              <a:prstGeom prst="round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11" name="Rounded Rectangle 10">
                <a:extLst>
                  <a:ext uri="{FF2B5EF4-FFF2-40B4-BE49-F238E27FC236}">
                    <a16:creationId xmlns:a16="http://schemas.microsoft.com/office/drawing/2014/main" id="{F5800E86-597D-F448-94CE-5EE06FCA6AB0}"/>
                  </a:ext>
                </a:extLst>
              </p:cNvPr>
              <p:cNvSpPr/>
              <p:nvPr/>
            </p:nvSpPr>
            <p:spPr>
              <a:xfrm>
                <a:off x="5114262" y="2222203"/>
                <a:ext cx="1275907" cy="114831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b"/>
              <a:lstStyle/>
              <a:p>
                <a:r>
                  <a:rPr lang="en-US" sz="133" dirty="0"/>
                  <a:t>service C</a:t>
                </a:r>
              </a:p>
            </p:txBody>
          </p:sp>
          <p:grpSp>
            <p:nvGrpSpPr>
              <p:cNvPr id="12" name="Group 11">
                <a:extLst>
                  <a:ext uri="{FF2B5EF4-FFF2-40B4-BE49-F238E27FC236}">
                    <a16:creationId xmlns:a16="http://schemas.microsoft.com/office/drawing/2014/main" id="{52E6FB87-4934-BA40-B4C5-F41C4970453A}"/>
                  </a:ext>
                </a:extLst>
              </p:cNvPr>
              <p:cNvGrpSpPr/>
              <p:nvPr/>
            </p:nvGrpSpPr>
            <p:grpSpPr>
              <a:xfrm>
                <a:off x="5715002" y="2303643"/>
                <a:ext cx="563525" cy="838861"/>
                <a:chOff x="8335926" y="2276475"/>
                <a:chExt cx="563525" cy="838861"/>
              </a:xfrm>
            </p:grpSpPr>
            <p:sp>
              <p:nvSpPr>
                <p:cNvPr id="13" name="Pie 12">
                  <a:extLst>
                    <a:ext uri="{FF2B5EF4-FFF2-40B4-BE49-F238E27FC236}">
                      <a16:creationId xmlns:a16="http://schemas.microsoft.com/office/drawing/2014/main" id="{70707258-24D9-3640-9270-1C7357C22FFD}"/>
                    </a:ext>
                  </a:extLst>
                </p:cNvPr>
                <p:cNvSpPr/>
                <p:nvPr/>
              </p:nvSpPr>
              <p:spPr>
                <a:xfrm rot="10800000">
                  <a:off x="8335926" y="2551811"/>
                  <a:ext cx="563525" cy="563525"/>
                </a:xfrm>
                <a:prstGeom prst="pie">
                  <a:avLst>
                    <a:gd name="adj1" fmla="val 0"/>
                    <a:gd name="adj2" fmla="val 10813116"/>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solidFill>
                      <a:schemeClr val="tx1"/>
                    </a:solidFill>
                  </a:endParaRPr>
                </a:p>
              </p:txBody>
            </p:sp>
            <p:grpSp>
              <p:nvGrpSpPr>
                <p:cNvPr id="14" name="Group 13">
                  <a:extLst>
                    <a:ext uri="{FF2B5EF4-FFF2-40B4-BE49-F238E27FC236}">
                      <a16:creationId xmlns:a16="http://schemas.microsoft.com/office/drawing/2014/main" id="{54B89024-77E3-D244-9E00-FB818040596E}"/>
                    </a:ext>
                  </a:extLst>
                </p:cNvPr>
                <p:cNvGrpSpPr/>
                <p:nvPr/>
              </p:nvGrpSpPr>
              <p:grpSpPr>
                <a:xfrm>
                  <a:off x="8445058" y="2276475"/>
                  <a:ext cx="344670" cy="557098"/>
                  <a:chOff x="8445058" y="2276475"/>
                  <a:chExt cx="344670" cy="557098"/>
                </a:xfrm>
              </p:grpSpPr>
              <p:sp>
                <p:nvSpPr>
                  <p:cNvPr id="15" name="Oval 14">
                    <a:extLst>
                      <a:ext uri="{FF2B5EF4-FFF2-40B4-BE49-F238E27FC236}">
                        <a16:creationId xmlns:a16="http://schemas.microsoft.com/office/drawing/2014/main" id="{F537205D-7831-BE49-95F3-1EE1F9729799}"/>
                      </a:ext>
                    </a:extLst>
                  </p:cNvPr>
                  <p:cNvSpPr/>
                  <p:nvPr/>
                </p:nvSpPr>
                <p:spPr>
                  <a:xfrm>
                    <a:off x="8445058" y="2276475"/>
                    <a:ext cx="344670" cy="344670"/>
                  </a:xfrm>
                  <a:prstGeom prst="ellipse">
                    <a:avLst/>
                  </a:prstGeom>
                  <a:solidFill>
                    <a:srgbClr val="EE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16" name="Triangle 15">
                    <a:extLst>
                      <a:ext uri="{FF2B5EF4-FFF2-40B4-BE49-F238E27FC236}">
                        <a16:creationId xmlns:a16="http://schemas.microsoft.com/office/drawing/2014/main" id="{AFC64E12-A802-3B43-8375-15FF97C330B3}"/>
                      </a:ext>
                    </a:extLst>
                  </p:cNvPr>
                  <p:cNvSpPr/>
                  <p:nvPr/>
                </p:nvSpPr>
                <p:spPr>
                  <a:xfrm>
                    <a:off x="8585200" y="2621145"/>
                    <a:ext cx="79375" cy="21242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17" name="Triangle 16">
                    <a:extLst>
                      <a:ext uri="{FF2B5EF4-FFF2-40B4-BE49-F238E27FC236}">
                        <a16:creationId xmlns:a16="http://schemas.microsoft.com/office/drawing/2014/main" id="{52F67E48-0B9E-6D4F-AF21-4613522F3F72}"/>
                      </a:ext>
                    </a:extLst>
                  </p:cNvPr>
                  <p:cNvSpPr/>
                  <p:nvPr/>
                </p:nvSpPr>
                <p:spPr>
                  <a:xfrm rot="10800000">
                    <a:off x="8585200" y="2626714"/>
                    <a:ext cx="79375" cy="83955"/>
                  </a:xfrm>
                  <a:prstGeom prst="triangle">
                    <a:avLst>
                      <a:gd name="adj" fmla="val 5400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grpSp>
          </p:grpSp>
        </p:grpSp>
        <p:grpSp>
          <p:nvGrpSpPr>
            <p:cNvPr id="18" name="Group 17">
              <a:extLst>
                <a:ext uri="{FF2B5EF4-FFF2-40B4-BE49-F238E27FC236}">
                  <a16:creationId xmlns:a16="http://schemas.microsoft.com/office/drawing/2014/main" id="{3D894C03-F461-7E48-82C6-5638CD744852}"/>
                </a:ext>
              </a:extLst>
            </p:cNvPr>
            <p:cNvGrpSpPr/>
            <p:nvPr/>
          </p:nvGrpSpPr>
          <p:grpSpPr>
            <a:xfrm>
              <a:off x="2946694" y="3414234"/>
              <a:ext cx="1726684" cy="1412168"/>
              <a:chOff x="3061844" y="3071698"/>
              <a:chExt cx="1726684" cy="1412168"/>
            </a:xfrm>
          </p:grpSpPr>
          <p:sp>
            <p:nvSpPr>
              <p:cNvPr id="19" name="Rounded Rectangle 18">
                <a:extLst>
                  <a:ext uri="{FF2B5EF4-FFF2-40B4-BE49-F238E27FC236}">
                    <a16:creationId xmlns:a16="http://schemas.microsoft.com/office/drawing/2014/main" id="{FA13C8EE-06F8-5E41-A0B1-5F52F21FA449}"/>
                  </a:ext>
                </a:extLst>
              </p:cNvPr>
              <p:cNvSpPr/>
              <p:nvPr/>
            </p:nvSpPr>
            <p:spPr>
              <a:xfrm>
                <a:off x="3061844" y="3071698"/>
                <a:ext cx="1726684" cy="1412168"/>
              </a:xfrm>
              <a:prstGeom prst="round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0" name="Rounded Rectangle 19">
                <a:extLst>
                  <a:ext uri="{FF2B5EF4-FFF2-40B4-BE49-F238E27FC236}">
                    <a16:creationId xmlns:a16="http://schemas.microsoft.com/office/drawing/2014/main" id="{ACB39125-FB6E-B947-90F4-8E74EBD290F5}"/>
                  </a:ext>
                </a:extLst>
              </p:cNvPr>
              <p:cNvSpPr/>
              <p:nvPr/>
            </p:nvSpPr>
            <p:spPr>
              <a:xfrm>
                <a:off x="3287233" y="3179191"/>
                <a:ext cx="1275907" cy="114831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b"/>
              <a:lstStyle/>
              <a:p>
                <a:r>
                  <a:rPr lang="en-US" sz="133" dirty="0"/>
                  <a:t>service B</a:t>
                </a:r>
              </a:p>
            </p:txBody>
          </p:sp>
          <p:grpSp>
            <p:nvGrpSpPr>
              <p:cNvPr id="21" name="Group 20">
                <a:extLst>
                  <a:ext uri="{FF2B5EF4-FFF2-40B4-BE49-F238E27FC236}">
                    <a16:creationId xmlns:a16="http://schemas.microsoft.com/office/drawing/2014/main" id="{849B84D8-4354-6B48-952D-0240414E6474}"/>
                  </a:ext>
                </a:extLst>
              </p:cNvPr>
              <p:cNvGrpSpPr/>
              <p:nvPr/>
            </p:nvGrpSpPr>
            <p:grpSpPr>
              <a:xfrm>
                <a:off x="3949996" y="3252710"/>
                <a:ext cx="563525" cy="838861"/>
                <a:chOff x="8335926" y="2276475"/>
                <a:chExt cx="563525" cy="838861"/>
              </a:xfrm>
            </p:grpSpPr>
            <p:sp>
              <p:nvSpPr>
                <p:cNvPr id="22" name="Pie 21">
                  <a:extLst>
                    <a:ext uri="{FF2B5EF4-FFF2-40B4-BE49-F238E27FC236}">
                      <a16:creationId xmlns:a16="http://schemas.microsoft.com/office/drawing/2014/main" id="{E3813366-16C8-1049-946A-605EAA1D6595}"/>
                    </a:ext>
                  </a:extLst>
                </p:cNvPr>
                <p:cNvSpPr/>
                <p:nvPr/>
              </p:nvSpPr>
              <p:spPr>
                <a:xfrm rot="10800000">
                  <a:off x="8335926" y="2551811"/>
                  <a:ext cx="563525" cy="563525"/>
                </a:xfrm>
                <a:prstGeom prst="pie">
                  <a:avLst>
                    <a:gd name="adj1" fmla="val 0"/>
                    <a:gd name="adj2" fmla="val 10813116"/>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solidFill>
                      <a:schemeClr val="tx1"/>
                    </a:solidFill>
                  </a:endParaRPr>
                </a:p>
              </p:txBody>
            </p:sp>
            <p:grpSp>
              <p:nvGrpSpPr>
                <p:cNvPr id="23" name="Group 22">
                  <a:extLst>
                    <a:ext uri="{FF2B5EF4-FFF2-40B4-BE49-F238E27FC236}">
                      <a16:creationId xmlns:a16="http://schemas.microsoft.com/office/drawing/2014/main" id="{815A6975-E9D0-6A4B-A81D-8E69ED6A4AAD}"/>
                    </a:ext>
                  </a:extLst>
                </p:cNvPr>
                <p:cNvGrpSpPr/>
                <p:nvPr/>
              </p:nvGrpSpPr>
              <p:grpSpPr>
                <a:xfrm>
                  <a:off x="8445058" y="2276475"/>
                  <a:ext cx="344670" cy="557098"/>
                  <a:chOff x="8445058" y="2276475"/>
                  <a:chExt cx="344670" cy="557098"/>
                </a:xfrm>
              </p:grpSpPr>
              <p:sp>
                <p:nvSpPr>
                  <p:cNvPr id="24" name="Oval 23">
                    <a:extLst>
                      <a:ext uri="{FF2B5EF4-FFF2-40B4-BE49-F238E27FC236}">
                        <a16:creationId xmlns:a16="http://schemas.microsoft.com/office/drawing/2014/main" id="{A3645BE2-F51E-F04A-8E50-0C05FC88A0F4}"/>
                      </a:ext>
                    </a:extLst>
                  </p:cNvPr>
                  <p:cNvSpPr/>
                  <p:nvPr/>
                </p:nvSpPr>
                <p:spPr>
                  <a:xfrm>
                    <a:off x="8445058" y="2276475"/>
                    <a:ext cx="344670" cy="344670"/>
                  </a:xfrm>
                  <a:prstGeom prst="ellipse">
                    <a:avLst/>
                  </a:prstGeom>
                  <a:solidFill>
                    <a:srgbClr val="EE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5" name="Triangle 24">
                    <a:extLst>
                      <a:ext uri="{FF2B5EF4-FFF2-40B4-BE49-F238E27FC236}">
                        <a16:creationId xmlns:a16="http://schemas.microsoft.com/office/drawing/2014/main" id="{7808EB5C-8874-2947-A1EE-7E4FDB361BA4}"/>
                      </a:ext>
                    </a:extLst>
                  </p:cNvPr>
                  <p:cNvSpPr/>
                  <p:nvPr/>
                </p:nvSpPr>
                <p:spPr>
                  <a:xfrm>
                    <a:off x="8585200" y="2621145"/>
                    <a:ext cx="79375" cy="21242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6" name="Triangle 25">
                    <a:extLst>
                      <a:ext uri="{FF2B5EF4-FFF2-40B4-BE49-F238E27FC236}">
                        <a16:creationId xmlns:a16="http://schemas.microsoft.com/office/drawing/2014/main" id="{9571CA67-FF12-BD46-ABF3-08C541E48C8F}"/>
                      </a:ext>
                    </a:extLst>
                  </p:cNvPr>
                  <p:cNvSpPr/>
                  <p:nvPr/>
                </p:nvSpPr>
                <p:spPr>
                  <a:xfrm rot="10800000">
                    <a:off x="8585200" y="2626714"/>
                    <a:ext cx="79375" cy="83955"/>
                  </a:xfrm>
                  <a:prstGeom prst="triangle">
                    <a:avLst>
                      <a:gd name="adj" fmla="val 5400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grpSp>
          </p:grpSp>
        </p:grpSp>
        <p:grpSp>
          <p:nvGrpSpPr>
            <p:cNvPr id="27" name="Group 26">
              <a:extLst>
                <a:ext uri="{FF2B5EF4-FFF2-40B4-BE49-F238E27FC236}">
                  <a16:creationId xmlns:a16="http://schemas.microsoft.com/office/drawing/2014/main" id="{5E82DE3E-A988-224F-8078-EB6BE8E744DB}"/>
                </a:ext>
              </a:extLst>
            </p:cNvPr>
            <p:cNvGrpSpPr/>
            <p:nvPr/>
          </p:nvGrpSpPr>
          <p:grpSpPr>
            <a:xfrm>
              <a:off x="1934699" y="1177179"/>
              <a:ext cx="1726684" cy="1412168"/>
              <a:chOff x="2711304" y="1531088"/>
              <a:chExt cx="1726684" cy="1412168"/>
            </a:xfrm>
          </p:grpSpPr>
          <p:sp>
            <p:nvSpPr>
              <p:cNvPr id="28" name="Rounded Rectangle 27">
                <a:extLst>
                  <a:ext uri="{FF2B5EF4-FFF2-40B4-BE49-F238E27FC236}">
                    <a16:creationId xmlns:a16="http://schemas.microsoft.com/office/drawing/2014/main" id="{D90970EE-88E4-C54A-8D0A-EA28245004A8}"/>
                  </a:ext>
                </a:extLst>
              </p:cNvPr>
              <p:cNvSpPr/>
              <p:nvPr/>
            </p:nvSpPr>
            <p:spPr>
              <a:xfrm>
                <a:off x="2711304" y="1531088"/>
                <a:ext cx="1726684" cy="1412168"/>
              </a:xfrm>
              <a:prstGeom prst="round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29" name="Rounded Rectangle 28">
                <a:extLst>
                  <a:ext uri="{FF2B5EF4-FFF2-40B4-BE49-F238E27FC236}">
                    <a16:creationId xmlns:a16="http://schemas.microsoft.com/office/drawing/2014/main" id="{CE16CB7E-B7DD-CF4F-AD5C-1D464A73D886}"/>
                  </a:ext>
                </a:extLst>
              </p:cNvPr>
              <p:cNvSpPr/>
              <p:nvPr/>
            </p:nvSpPr>
            <p:spPr>
              <a:xfrm>
                <a:off x="2955852" y="1648046"/>
                <a:ext cx="1275907" cy="114831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b"/>
              <a:lstStyle/>
              <a:p>
                <a:r>
                  <a:rPr lang="en-US" sz="133" dirty="0"/>
                  <a:t>service A</a:t>
                </a:r>
              </a:p>
            </p:txBody>
          </p:sp>
          <p:grpSp>
            <p:nvGrpSpPr>
              <p:cNvPr id="30" name="Group 29">
                <a:extLst>
                  <a:ext uri="{FF2B5EF4-FFF2-40B4-BE49-F238E27FC236}">
                    <a16:creationId xmlns:a16="http://schemas.microsoft.com/office/drawing/2014/main" id="{C970C31D-B966-F14B-B7D4-6FFCC3B90EAB}"/>
                  </a:ext>
                </a:extLst>
              </p:cNvPr>
              <p:cNvGrpSpPr/>
              <p:nvPr/>
            </p:nvGrpSpPr>
            <p:grpSpPr>
              <a:xfrm>
                <a:off x="3613668" y="1699639"/>
                <a:ext cx="563525" cy="838861"/>
                <a:chOff x="8335926" y="2276475"/>
                <a:chExt cx="563525" cy="838861"/>
              </a:xfrm>
            </p:grpSpPr>
            <p:sp>
              <p:nvSpPr>
                <p:cNvPr id="31" name="Pie 30">
                  <a:extLst>
                    <a:ext uri="{FF2B5EF4-FFF2-40B4-BE49-F238E27FC236}">
                      <a16:creationId xmlns:a16="http://schemas.microsoft.com/office/drawing/2014/main" id="{41C778F7-14BF-8341-A222-815B50F3B4EC}"/>
                    </a:ext>
                  </a:extLst>
                </p:cNvPr>
                <p:cNvSpPr/>
                <p:nvPr/>
              </p:nvSpPr>
              <p:spPr>
                <a:xfrm rot="10800000">
                  <a:off x="8335926" y="2551811"/>
                  <a:ext cx="563525" cy="563525"/>
                </a:xfrm>
                <a:prstGeom prst="pie">
                  <a:avLst>
                    <a:gd name="adj1" fmla="val 0"/>
                    <a:gd name="adj2" fmla="val 10813116"/>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solidFill>
                      <a:schemeClr val="tx1"/>
                    </a:solidFill>
                  </a:endParaRPr>
                </a:p>
              </p:txBody>
            </p:sp>
            <p:grpSp>
              <p:nvGrpSpPr>
                <p:cNvPr id="32" name="Group 31">
                  <a:extLst>
                    <a:ext uri="{FF2B5EF4-FFF2-40B4-BE49-F238E27FC236}">
                      <a16:creationId xmlns:a16="http://schemas.microsoft.com/office/drawing/2014/main" id="{658AFE6B-CFD5-264D-B14E-F3B704FA6C3B}"/>
                    </a:ext>
                  </a:extLst>
                </p:cNvPr>
                <p:cNvGrpSpPr/>
                <p:nvPr/>
              </p:nvGrpSpPr>
              <p:grpSpPr>
                <a:xfrm>
                  <a:off x="8445058" y="2276475"/>
                  <a:ext cx="344670" cy="557098"/>
                  <a:chOff x="8445058" y="2276475"/>
                  <a:chExt cx="344670" cy="557098"/>
                </a:xfrm>
              </p:grpSpPr>
              <p:sp>
                <p:nvSpPr>
                  <p:cNvPr id="33" name="Oval 32">
                    <a:extLst>
                      <a:ext uri="{FF2B5EF4-FFF2-40B4-BE49-F238E27FC236}">
                        <a16:creationId xmlns:a16="http://schemas.microsoft.com/office/drawing/2014/main" id="{71EE3C9E-BC28-DC49-9FBE-61CE0E88B4FF}"/>
                      </a:ext>
                    </a:extLst>
                  </p:cNvPr>
                  <p:cNvSpPr/>
                  <p:nvPr/>
                </p:nvSpPr>
                <p:spPr>
                  <a:xfrm>
                    <a:off x="8445058" y="2276475"/>
                    <a:ext cx="344670" cy="344670"/>
                  </a:xfrm>
                  <a:prstGeom prst="ellipse">
                    <a:avLst/>
                  </a:prstGeom>
                  <a:solidFill>
                    <a:srgbClr val="EE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34" name="Triangle 33">
                    <a:extLst>
                      <a:ext uri="{FF2B5EF4-FFF2-40B4-BE49-F238E27FC236}">
                        <a16:creationId xmlns:a16="http://schemas.microsoft.com/office/drawing/2014/main" id="{A434F6AD-65E8-2A44-BD46-3A7364512538}"/>
                      </a:ext>
                    </a:extLst>
                  </p:cNvPr>
                  <p:cNvSpPr/>
                  <p:nvPr/>
                </p:nvSpPr>
                <p:spPr>
                  <a:xfrm>
                    <a:off x="8585200" y="2621145"/>
                    <a:ext cx="79375" cy="21242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sp>
                <p:nvSpPr>
                  <p:cNvPr id="35" name="Triangle 34">
                    <a:extLst>
                      <a:ext uri="{FF2B5EF4-FFF2-40B4-BE49-F238E27FC236}">
                        <a16:creationId xmlns:a16="http://schemas.microsoft.com/office/drawing/2014/main" id="{3DE19850-15DC-7547-8A40-39C1935BEE6C}"/>
                      </a:ext>
                    </a:extLst>
                  </p:cNvPr>
                  <p:cNvSpPr/>
                  <p:nvPr/>
                </p:nvSpPr>
                <p:spPr>
                  <a:xfrm rot="10800000">
                    <a:off x="8585200" y="2626714"/>
                    <a:ext cx="79375" cy="83955"/>
                  </a:xfrm>
                  <a:prstGeom prst="triangle">
                    <a:avLst>
                      <a:gd name="adj" fmla="val 5400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
                  </a:p>
                </p:txBody>
              </p:sp>
            </p:grpSp>
          </p:grpSp>
        </p:grpSp>
        <p:cxnSp>
          <p:nvCxnSpPr>
            <p:cNvPr id="36" name="Elbow Connector 35">
              <a:extLst>
                <a:ext uri="{FF2B5EF4-FFF2-40B4-BE49-F238E27FC236}">
                  <a16:creationId xmlns:a16="http://schemas.microsoft.com/office/drawing/2014/main" id="{98237B6C-3F64-DC47-8875-8148ABC5D376}"/>
                </a:ext>
              </a:extLst>
            </p:cNvPr>
            <p:cNvCxnSpPr>
              <a:stCxn id="28" idx="3"/>
              <a:endCxn id="10" idx="1"/>
            </p:cNvCxnSpPr>
            <p:nvPr/>
          </p:nvCxnSpPr>
          <p:spPr>
            <a:xfrm>
              <a:off x="3661383" y="1883263"/>
              <a:ext cx="2024609" cy="725649"/>
            </a:xfrm>
            <a:prstGeom prst="bentConnector3">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071E1E5D-B9CA-9C4D-92C2-00C3A82AA033}"/>
                </a:ext>
              </a:extLst>
            </p:cNvPr>
            <p:cNvCxnSpPr>
              <a:stCxn id="19" idx="3"/>
              <a:endCxn id="10" idx="1"/>
            </p:cNvCxnSpPr>
            <p:nvPr/>
          </p:nvCxnSpPr>
          <p:spPr>
            <a:xfrm flipV="1">
              <a:off x="4673378" y="2608912"/>
              <a:ext cx="1012614" cy="1511406"/>
            </a:xfrm>
            <a:prstGeom prst="bentConnector3">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FE1A369F-1563-4B4D-885D-DC48399124FC}"/>
                </a:ext>
              </a:extLst>
            </p:cNvPr>
            <p:cNvCxnSpPr>
              <a:stCxn id="28" idx="2"/>
              <a:endCxn id="19" idx="0"/>
            </p:cNvCxnSpPr>
            <p:nvPr/>
          </p:nvCxnSpPr>
          <p:spPr>
            <a:xfrm rot="16200000" flipH="1">
              <a:off x="2891595" y="2495792"/>
              <a:ext cx="824887" cy="1011995"/>
            </a:xfrm>
            <a:prstGeom prst="bentConnector3">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A9C040C5-FB7B-EC45-8683-553DD0E1BAD1}"/>
                </a:ext>
              </a:extLst>
            </p:cNvPr>
            <p:cNvCxnSpPr/>
            <p:nvPr/>
          </p:nvCxnSpPr>
          <p:spPr>
            <a:xfrm flipV="1">
              <a:off x="559160" y="1887159"/>
              <a:ext cx="1375539" cy="9310"/>
            </a:xfrm>
            <a:prstGeom prst="straightConnector1">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30D8E62-CF89-B944-A06C-5960C2255F18}"/>
                </a:ext>
              </a:extLst>
            </p:cNvPr>
            <p:cNvCxnSpPr/>
            <p:nvPr/>
          </p:nvCxnSpPr>
          <p:spPr>
            <a:xfrm>
              <a:off x="1447315" y="4095885"/>
              <a:ext cx="1463863" cy="0"/>
            </a:xfrm>
            <a:prstGeom prst="straightConnector1">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5074BCB-42B5-744B-8421-0500A8AA75C2}"/>
                </a:ext>
              </a:extLst>
            </p:cNvPr>
            <p:cNvCxnSpPr/>
            <p:nvPr/>
          </p:nvCxnSpPr>
          <p:spPr>
            <a:xfrm>
              <a:off x="7412676" y="2630112"/>
              <a:ext cx="1463863" cy="0"/>
            </a:xfrm>
            <a:prstGeom prst="straightConnector1">
              <a:avLst/>
            </a:prstGeom>
            <a:ln w="25400">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83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3C09D0-E80B-4B46-8279-EAA6ECB8A82C}"/>
              </a:ext>
            </a:extLst>
          </p:cNvPr>
          <p:cNvSpPr>
            <a:spLocks noGrp="1"/>
          </p:cNvSpPr>
          <p:nvPr>
            <p:ph type="sldNum" sz="quarter" idx="12"/>
          </p:nvPr>
        </p:nvSpPr>
        <p:spPr>
          <a:xfrm>
            <a:off x="6457950" y="4767263"/>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5</a:t>
            </a:fld>
            <a:endParaRPr lang="en-US" dirty="0"/>
          </a:p>
        </p:txBody>
      </p:sp>
      <p:pic>
        <p:nvPicPr>
          <p:cNvPr id="3" name="Picture 2">
            <a:extLst>
              <a:ext uri="{FF2B5EF4-FFF2-40B4-BE49-F238E27FC236}">
                <a16:creationId xmlns:a16="http://schemas.microsoft.com/office/drawing/2014/main" id="{E6EF876C-23B2-E44F-BFD5-44C3BDE8676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842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12ED7-B642-429C-A585-084720122E0B}"/>
              </a:ext>
            </a:extLst>
          </p:cNvPr>
          <p:cNvSpPr txBox="1"/>
          <p:nvPr/>
        </p:nvSpPr>
        <p:spPr>
          <a:xfrm>
            <a:off x="3122341" y="144966"/>
            <a:ext cx="1487138" cy="369332"/>
          </a:xfrm>
          <a:prstGeom prst="rect">
            <a:avLst/>
          </a:prstGeom>
          <a:noFill/>
        </p:spPr>
        <p:txBody>
          <a:bodyPr wrap="none" rtlCol="0">
            <a:spAutoFit/>
          </a:bodyPr>
          <a:lstStyle/>
          <a:p>
            <a:r>
              <a:rPr lang="en-GB" dirty="0">
                <a:solidFill>
                  <a:schemeClr val="bg1"/>
                </a:solidFill>
              </a:rPr>
              <a:t>openliberty.io</a:t>
            </a:r>
          </a:p>
        </p:txBody>
      </p:sp>
      <p:pic>
        <p:nvPicPr>
          <p:cNvPr id="3" name="Picture 2">
            <a:extLst>
              <a:ext uri="{FF2B5EF4-FFF2-40B4-BE49-F238E27FC236}">
                <a16:creationId xmlns:a16="http://schemas.microsoft.com/office/drawing/2014/main" id="{D939D0C8-2BAC-F74D-B167-42EE702A09F4}"/>
              </a:ext>
            </a:extLst>
          </p:cNvPr>
          <p:cNvPicPr>
            <a:picLocks noChangeAspect="1"/>
          </p:cNvPicPr>
          <p:nvPr/>
        </p:nvPicPr>
        <p:blipFill>
          <a:blip r:embed="rId2"/>
          <a:stretch>
            <a:fillRect/>
          </a:stretch>
        </p:blipFill>
        <p:spPr>
          <a:xfrm>
            <a:off x="-1077815" y="-23399"/>
            <a:ext cx="14347630" cy="6904797"/>
          </a:xfrm>
          <a:prstGeom prst="rect">
            <a:avLst/>
          </a:prstGeom>
        </p:spPr>
      </p:pic>
    </p:spTree>
    <p:extLst>
      <p:ext uri="{BB962C8B-B14F-4D97-AF65-F5344CB8AC3E}">
        <p14:creationId xmlns:p14="http://schemas.microsoft.com/office/powerpoint/2010/main" val="87977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1BF1-FF30-2E42-9F0A-6E53D0C56560}"/>
              </a:ext>
            </a:extLst>
          </p:cNvPr>
          <p:cNvSpPr>
            <a:spLocks noGrp="1"/>
          </p:cNvSpPr>
          <p:nvPr>
            <p:ph type="ctrTitle"/>
          </p:nvPr>
        </p:nvSpPr>
        <p:spPr/>
        <p:txBody>
          <a:bodyPr/>
          <a:lstStyle/>
          <a:p>
            <a:r>
              <a:rPr lang="en-US" dirty="0"/>
              <a:t>Module 1</a:t>
            </a:r>
          </a:p>
        </p:txBody>
      </p:sp>
      <p:sp>
        <p:nvSpPr>
          <p:cNvPr id="3" name="Subtitle 2">
            <a:extLst>
              <a:ext uri="{FF2B5EF4-FFF2-40B4-BE49-F238E27FC236}">
                <a16:creationId xmlns:a16="http://schemas.microsoft.com/office/drawing/2014/main" id="{80A16868-C412-BF4E-A35A-5E0409E8C16C}"/>
              </a:ext>
            </a:extLst>
          </p:cNvPr>
          <p:cNvSpPr>
            <a:spLocks noGrp="1"/>
          </p:cNvSpPr>
          <p:nvPr>
            <p:ph type="subTitle" idx="1"/>
          </p:nvPr>
        </p:nvSpPr>
        <p:spPr/>
        <p:txBody>
          <a:bodyPr/>
          <a:lstStyle/>
          <a:p>
            <a:r>
              <a:rPr lang="en-US" dirty="0"/>
              <a:t>REST Foundation</a:t>
            </a:r>
          </a:p>
        </p:txBody>
      </p:sp>
    </p:spTree>
    <p:extLst>
      <p:ext uri="{BB962C8B-B14F-4D97-AF65-F5344CB8AC3E}">
        <p14:creationId xmlns:p14="http://schemas.microsoft.com/office/powerpoint/2010/main" val="408911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sz="4800" dirty="0"/>
              <a:t>Eclipse </a:t>
            </a:r>
            <a:r>
              <a:rPr lang="en" sz="4800" dirty="0" err="1"/>
              <a:t>MicroProfile</a:t>
            </a:r>
            <a:endParaRPr sz="4800" dirty="0"/>
          </a:p>
        </p:txBody>
      </p:sp>
      <p:sp>
        <p:nvSpPr>
          <p:cNvPr id="242" name="Shape 242"/>
          <p:cNvSpPr txBox="1"/>
          <p:nvPr/>
        </p:nvSpPr>
        <p:spPr>
          <a:xfrm>
            <a:off x="8531443" y="4044228"/>
            <a:ext cx="15604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43" name="Shape 243"/>
          <p:cNvSpPr txBox="1"/>
          <p:nvPr/>
        </p:nvSpPr>
        <p:spPr>
          <a:xfrm>
            <a:off x="5269416" y="4044228"/>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JSON-P</a:t>
            </a:r>
            <a:endParaRPr sz="1600" dirty="0">
              <a:solidFill>
                <a:srgbClr val="FFFFFF"/>
              </a:solidFill>
              <a:latin typeface="Proxima Nova"/>
              <a:ea typeface="Proxima Nova"/>
              <a:cs typeface="Proxima Nova"/>
              <a:sym typeface="Proxima Nova"/>
            </a:endParaRPr>
          </a:p>
        </p:txBody>
      </p:sp>
      <p:sp>
        <p:nvSpPr>
          <p:cNvPr id="244" name="Shape 244"/>
          <p:cNvSpPr txBox="1"/>
          <p:nvPr/>
        </p:nvSpPr>
        <p:spPr>
          <a:xfrm>
            <a:off x="3644165" y="4044228"/>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58" name="Shape 258"/>
          <p:cNvSpPr txBox="1"/>
          <p:nvPr/>
        </p:nvSpPr>
        <p:spPr>
          <a:xfrm>
            <a:off x="2018915" y="4044228"/>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Rest Client</a:t>
            </a:r>
            <a:endParaRPr sz="1600" dirty="0">
              <a:solidFill>
                <a:srgbClr val="FFFFFF"/>
              </a:solidFill>
              <a:latin typeface="Proxima Nova"/>
              <a:ea typeface="Proxima Nova"/>
              <a:cs typeface="Proxima Nova"/>
              <a:sym typeface="Proxima Nova"/>
            </a:endParaRPr>
          </a:p>
        </p:txBody>
      </p:sp>
      <p:sp>
        <p:nvSpPr>
          <p:cNvPr id="15" name="Shape 243">
            <a:extLst>
              <a:ext uri="{FF2B5EF4-FFF2-40B4-BE49-F238E27FC236}">
                <a16:creationId xmlns:a16="http://schemas.microsoft.com/office/drawing/2014/main" id="{54567E9B-C49E-F44A-B8A4-B0F37DCE8EA1}"/>
              </a:ext>
            </a:extLst>
          </p:cNvPr>
          <p:cNvSpPr txBox="1"/>
          <p:nvPr/>
        </p:nvSpPr>
        <p:spPr>
          <a:xfrm>
            <a:off x="6894667" y="4044227"/>
            <a:ext cx="1537600" cy="762000"/>
          </a:xfrm>
          <a:prstGeom prst="rect">
            <a:avLst/>
          </a:prstGeom>
          <a:solidFill>
            <a:schemeClr val="accent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6FDD3E52-655F-5E42-88A1-C3126C701BCF}"/>
              </a:ext>
            </a:extLst>
          </p:cNvPr>
          <p:cNvPicPr>
            <a:picLocks noChangeAspect="1"/>
          </p:cNvPicPr>
          <p:nvPr/>
        </p:nvPicPr>
        <p:blipFill>
          <a:blip r:embed="rId3"/>
          <a:stretch>
            <a:fillRect/>
          </a:stretch>
        </p:blipFill>
        <p:spPr>
          <a:xfrm>
            <a:off x="52399" y="5330722"/>
            <a:ext cx="7072301" cy="817141"/>
          </a:xfrm>
          <a:prstGeom prst="rect">
            <a:avLst/>
          </a:prstGeom>
        </p:spPr>
      </p:pic>
      <p:pic>
        <p:nvPicPr>
          <p:cNvPr id="5" name="Picture 4">
            <a:extLst>
              <a:ext uri="{FF2B5EF4-FFF2-40B4-BE49-F238E27FC236}">
                <a16:creationId xmlns:a16="http://schemas.microsoft.com/office/drawing/2014/main" id="{ECDBC1F7-5FAF-E44C-8234-FE0A127FBE5E}"/>
              </a:ext>
            </a:extLst>
          </p:cNvPr>
          <p:cNvPicPr>
            <a:picLocks noChangeAspect="1"/>
          </p:cNvPicPr>
          <p:nvPr/>
        </p:nvPicPr>
        <p:blipFill>
          <a:blip r:embed="rId4"/>
          <a:stretch>
            <a:fillRect/>
          </a:stretch>
        </p:blipFill>
        <p:spPr>
          <a:xfrm>
            <a:off x="2654256" y="6054214"/>
            <a:ext cx="6657387" cy="772732"/>
          </a:xfrm>
          <a:prstGeom prst="rect">
            <a:avLst/>
          </a:prstGeom>
        </p:spPr>
      </p:pic>
      <p:pic>
        <p:nvPicPr>
          <p:cNvPr id="6" name="Picture 5">
            <a:extLst>
              <a:ext uri="{FF2B5EF4-FFF2-40B4-BE49-F238E27FC236}">
                <a16:creationId xmlns:a16="http://schemas.microsoft.com/office/drawing/2014/main" id="{B363AEA6-C52E-1A41-A846-3A5F0CD462B2}"/>
              </a:ext>
            </a:extLst>
          </p:cNvPr>
          <p:cNvPicPr>
            <a:picLocks noChangeAspect="1"/>
          </p:cNvPicPr>
          <p:nvPr/>
        </p:nvPicPr>
        <p:blipFill>
          <a:blip r:embed="rId5"/>
          <a:stretch>
            <a:fillRect/>
          </a:stretch>
        </p:blipFill>
        <p:spPr>
          <a:xfrm>
            <a:off x="6763317" y="5283686"/>
            <a:ext cx="5272099" cy="864177"/>
          </a:xfrm>
          <a:prstGeom prst="rect">
            <a:avLst/>
          </a:prstGeom>
        </p:spPr>
      </p:pic>
      <p:sp>
        <p:nvSpPr>
          <p:cNvPr id="7" name="TextBox 6">
            <a:extLst>
              <a:ext uri="{FF2B5EF4-FFF2-40B4-BE49-F238E27FC236}">
                <a16:creationId xmlns:a16="http://schemas.microsoft.com/office/drawing/2014/main" id="{A3796A30-68E9-1A44-A9A0-F03FA1364B7B}"/>
              </a:ext>
            </a:extLst>
          </p:cNvPr>
          <p:cNvSpPr txBox="1"/>
          <p:nvPr/>
        </p:nvSpPr>
        <p:spPr>
          <a:xfrm>
            <a:off x="838202" y="6303023"/>
            <a:ext cx="1562223" cy="369332"/>
          </a:xfrm>
          <a:prstGeom prst="rect">
            <a:avLst/>
          </a:prstGeom>
          <a:noFill/>
        </p:spPr>
        <p:txBody>
          <a:bodyPr wrap="none" rtlCol="0">
            <a:spAutoFit/>
          </a:bodyPr>
          <a:lstStyle/>
          <a:p>
            <a:r>
              <a:rPr lang="en-US" dirty="0" err="1">
                <a:solidFill>
                  <a:schemeClr val="tx2"/>
                </a:solidFill>
              </a:rPr>
              <a:t>microprofile.io</a:t>
            </a:r>
            <a:endParaRPr lang="en-US" dirty="0">
              <a:solidFill>
                <a:schemeClr val="tx2"/>
              </a:solidFill>
            </a:endParaRPr>
          </a:p>
        </p:txBody>
      </p:sp>
    </p:spTree>
    <p:extLst>
      <p:ext uri="{BB962C8B-B14F-4D97-AF65-F5344CB8AC3E}">
        <p14:creationId xmlns:p14="http://schemas.microsoft.com/office/powerpoint/2010/main" val="423225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2A76-C341-C546-8169-39DB8D9DADB3}"/>
              </a:ext>
            </a:extLst>
          </p:cNvPr>
          <p:cNvSpPr>
            <a:spLocks noGrp="1"/>
          </p:cNvSpPr>
          <p:nvPr>
            <p:ph type="title"/>
          </p:nvPr>
        </p:nvSpPr>
        <p:spPr/>
        <p:txBody>
          <a:bodyPr/>
          <a:lstStyle/>
          <a:p>
            <a:r>
              <a:rPr lang="en-US" dirty="0"/>
              <a:t>JAX-RS</a:t>
            </a:r>
          </a:p>
        </p:txBody>
      </p:sp>
      <p:sp>
        <p:nvSpPr>
          <p:cNvPr id="5" name="Rounded Rectangle 4">
            <a:extLst>
              <a:ext uri="{FF2B5EF4-FFF2-40B4-BE49-F238E27FC236}">
                <a16:creationId xmlns:a16="http://schemas.microsoft.com/office/drawing/2014/main" id="{7D0F8F3E-0AE4-C84D-8883-59EEAEAE1E78}"/>
              </a:ext>
            </a:extLst>
          </p:cNvPr>
          <p:cNvSpPr/>
          <p:nvPr/>
        </p:nvSpPr>
        <p:spPr>
          <a:xfrm>
            <a:off x="7843157" y="2905465"/>
            <a:ext cx="1968000" cy="1967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i="1" dirty="0"/>
              <a:t>B</a:t>
            </a:r>
          </a:p>
        </p:txBody>
      </p:sp>
      <p:cxnSp>
        <p:nvCxnSpPr>
          <p:cNvPr id="9" name="Straight Arrow Connector 8">
            <a:extLst>
              <a:ext uri="{FF2B5EF4-FFF2-40B4-BE49-F238E27FC236}">
                <a16:creationId xmlns:a16="http://schemas.microsoft.com/office/drawing/2014/main" id="{D0E16222-D8B2-0D4D-9810-F2ABC14B91E6}"/>
              </a:ext>
            </a:extLst>
          </p:cNvPr>
          <p:cNvCxnSpPr>
            <a:cxnSpLocks/>
          </p:cNvCxnSpPr>
          <p:nvPr/>
        </p:nvCxnSpPr>
        <p:spPr>
          <a:xfrm>
            <a:off x="3956106" y="3880013"/>
            <a:ext cx="388705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928D68-DC1A-224B-AEB3-EF6E4EFDFEDA}"/>
              </a:ext>
            </a:extLst>
          </p:cNvPr>
          <p:cNvSpPr/>
          <p:nvPr/>
        </p:nvSpPr>
        <p:spPr>
          <a:xfrm>
            <a:off x="226286" y="4708506"/>
            <a:ext cx="3866743" cy="646331"/>
          </a:xfrm>
          <a:prstGeom prst="rect">
            <a:avLst/>
          </a:prstGeom>
        </p:spPr>
        <p:txBody>
          <a:bodyPr wrap="square">
            <a:spAutoFit/>
          </a:bodyPr>
          <a:lstStyle/>
          <a:p>
            <a:br>
              <a:rPr lang="en-GB" dirty="0">
                <a:solidFill>
                  <a:srgbClr val="D4D4D4"/>
                </a:solidFill>
                <a:latin typeface="Menlo" panose="020B0609030804020204" pitchFamily="49" charset="0"/>
              </a:rPr>
            </a:br>
            <a:endParaRPr lang="en-GB" b="0" dirty="0">
              <a:solidFill>
                <a:srgbClr val="D4D4D4"/>
              </a:solidFill>
              <a:effectLst/>
              <a:latin typeface="Menlo" panose="020B0609030804020204" pitchFamily="49" charset="0"/>
            </a:endParaRPr>
          </a:p>
        </p:txBody>
      </p:sp>
      <p:sp>
        <p:nvSpPr>
          <p:cNvPr id="10" name="Rectangle 9">
            <a:extLst>
              <a:ext uri="{FF2B5EF4-FFF2-40B4-BE49-F238E27FC236}">
                <a16:creationId xmlns:a16="http://schemas.microsoft.com/office/drawing/2014/main" id="{F1C41C5E-9313-D442-939F-A284A9FEE09B}"/>
              </a:ext>
            </a:extLst>
          </p:cNvPr>
          <p:cNvSpPr/>
          <p:nvPr/>
        </p:nvSpPr>
        <p:spPr>
          <a:xfrm>
            <a:off x="226286" y="5572513"/>
            <a:ext cx="5289495" cy="738664"/>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a:t>
            </a:r>
            <a:r>
              <a:rPr lang="en-GB" sz="1400" dirty="0" err="1">
                <a:solidFill>
                  <a:srgbClr val="4EC9B0"/>
                </a:solidFill>
                <a:latin typeface="Menlo" panose="020B0609030804020204" pitchFamily="49" charset="0"/>
              </a:rPr>
              <a:t>ApplicationPath</a:t>
            </a:r>
            <a:r>
              <a:rPr lang="en-GB" sz="1400" dirty="0">
                <a:solidFill>
                  <a:srgbClr val="D4D4D4"/>
                </a:solidFill>
                <a:latin typeface="Menlo" panose="020B0609030804020204" pitchFamily="49" charset="0"/>
              </a:rPr>
              <a:t>(</a:t>
            </a:r>
            <a:r>
              <a:rPr lang="en-GB" sz="1400" dirty="0">
                <a:solidFill>
                  <a:srgbClr val="CE9178"/>
                </a:solidFill>
                <a:latin typeface="Menlo" panose="020B0609030804020204" pitchFamily="49" charset="0"/>
              </a:rPr>
              <a:t>"System"</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SystemApplication</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extends</a:t>
            </a:r>
            <a:r>
              <a:rPr lang="en-GB" sz="1400" dirty="0">
                <a:solidFill>
                  <a:srgbClr val="D4D4D4"/>
                </a:solidFill>
                <a:latin typeface="Menlo" panose="020B0609030804020204" pitchFamily="49" charset="0"/>
              </a:rPr>
              <a:t> </a:t>
            </a:r>
            <a:r>
              <a:rPr lang="en-GB" sz="1400" dirty="0">
                <a:solidFill>
                  <a:srgbClr val="4EC9B0"/>
                </a:solidFill>
                <a:latin typeface="Menlo" panose="020B0609030804020204" pitchFamily="49" charset="0"/>
              </a:rPr>
              <a:t>Application</a:t>
            </a:r>
            <a:r>
              <a:rPr lang="en-GB" sz="1400" dirty="0">
                <a:solidFill>
                  <a:srgbClr val="D4D4D4"/>
                </a:solidFill>
                <a:latin typeface="Menlo" panose="020B0609030804020204" pitchFamily="49" charset="0"/>
              </a:rPr>
              <a:t> {}</a:t>
            </a:r>
          </a:p>
        </p:txBody>
      </p:sp>
      <p:sp>
        <p:nvSpPr>
          <p:cNvPr id="11" name="Rectangle 10">
            <a:extLst>
              <a:ext uri="{FF2B5EF4-FFF2-40B4-BE49-F238E27FC236}">
                <a16:creationId xmlns:a16="http://schemas.microsoft.com/office/drawing/2014/main" id="{441998F5-4928-6F4D-931D-A2D2E64C5044}"/>
              </a:ext>
            </a:extLst>
          </p:cNvPr>
          <p:cNvSpPr/>
          <p:nvPr/>
        </p:nvSpPr>
        <p:spPr>
          <a:xfrm>
            <a:off x="5905052" y="5109348"/>
            <a:ext cx="5289495" cy="1600438"/>
          </a:xfrm>
          <a:prstGeom prst="rect">
            <a:avLst/>
          </a:prstGeom>
          <a:solidFill>
            <a:schemeClr val="tx1"/>
          </a:solidFill>
        </p:spPr>
        <p:txBody>
          <a:bodyPr wrap="square">
            <a:spAutoFit/>
          </a:bodyPr>
          <a:lstStyle/>
          <a:p>
            <a:r>
              <a:rPr lang="en-GB" sz="1400" dirty="0">
                <a:solidFill>
                  <a:srgbClr val="4EC9B0"/>
                </a:solidFill>
                <a:latin typeface="Menlo" panose="020B0609030804020204" pitchFamily="49" charset="0"/>
              </a:rPr>
              <a:t>@Path</a:t>
            </a:r>
            <a:r>
              <a:rPr lang="en-GB" sz="1400" dirty="0">
                <a:solidFill>
                  <a:srgbClr val="D4D4D4"/>
                </a:solidFill>
                <a:latin typeface="Menlo" panose="020B0609030804020204" pitchFamily="49" charset="0"/>
              </a:rPr>
              <a:t>(</a:t>
            </a:r>
            <a:r>
              <a:rPr lang="en-GB" sz="1400" dirty="0">
                <a:solidFill>
                  <a:srgbClr val="CE9178"/>
                </a:solidFill>
                <a:latin typeface="Menlo" panose="020B0609030804020204" pitchFamily="49" charset="0"/>
              </a:rPr>
              <a:t>"properties"</a:t>
            </a:r>
            <a:r>
              <a:rPr lang="en-GB" sz="1400" dirty="0">
                <a:solidFill>
                  <a:srgbClr val="D4D4D4"/>
                </a:solidFill>
                <a:latin typeface="Menlo" panose="020B0609030804020204" pitchFamily="49" charset="0"/>
              </a:rPr>
              <a:t>)</a:t>
            </a:r>
          </a:p>
          <a:p>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a:solidFill>
                  <a:srgbClr val="569CD6"/>
                </a:solidFill>
                <a:latin typeface="Menlo" panose="020B0609030804020204" pitchFamily="49" charset="0"/>
              </a:rPr>
              <a:t>class</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PropertiesResource</a:t>
            </a:r>
            <a:r>
              <a:rPr lang="en-GB" sz="1400" dirty="0">
                <a:solidFill>
                  <a:srgbClr val="D4D4D4"/>
                </a:solidFill>
                <a:latin typeface="Menlo" panose="020B0609030804020204" pitchFamily="49" charset="0"/>
              </a:rPr>
              <a:t> {</a:t>
            </a:r>
          </a:p>
          <a:p>
            <a:endParaRPr lang="en-GB" sz="1400" dirty="0">
              <a:solidFill>
                <a:srgbClr val="4EC9B0"/>
              </a:solidFill>
              <a:latin typeface="Menlo" panose="020B0609030804020204" pitchFamily="49" charset="0"/>
            </a:endParaRPr>
          </a:p>
          <a:p>
            <a:pPr lvl="1"/>
            <a:r>
              <a:rPr lang="en-GB" sz="1400" dirty="0">
                <a:solidFill>
                  <a:srgbClr val="4EC9B0"/>
                </a:solidFill>
                <a:latin typeface="Menlo" panose="020B0609030804020204" pitchFamily="49" charset="0"/>
              </a:rPr>
              <a:t>@GET</a:t>
            </a:r>
            <a:endParaRPr lang="en-GB" sz="1400" dirty="0">
              <a:solidFill>
                <a:srgbClr val="D4D4D4"/>
              </a:solidFill>
              <a:latin typeface="Menlo" panose="020B0609030804020204" pitchFamily="49" charset="0"/>
            </a:endParaRPr>
          </a:p>
          <a:p>
            <a:pPr lvl="1"/>
            <a:r>
              <a:rPr lang="en-GB" sz="1400" dirty="0">
                <a:solidFill>
                  <a:srgbClr val="4EC9B0"/>
                </a:solidFill>
                <a:latin typeface="Menlo" panose="020B0609030804020204" pitchFamily="49" charset="0"/>
              </a:rPr>
              <a:t>@Produces</a:t>
            </a:r>
            <a:r>
              <a:rPr lang="en-GB" sz="1400" dirty="0">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MediaType</a:t>
            </a:r>
            <a:r>
              <a:rPr lang="en-GB" sz="1400" dirty="0" err="1">
                <a:solidFill>
                  <a:srgbClr val="D4D4D4"/>
                </a:solidFill>
                <a:latin typeface="Menlo" panose="020B0609030804020204" pitchFamily="49" charset="0"/>
              </a:rPr>
              <a:t>.</a:t>
            </a:r>
            <a:r>
              <a:rPr lang="en-GB" sz="1400" dirty="0" err="1">
                <a:solidFill>
                  <a:srgbClr val="9CDCFE"/>
                </a:solidFill>
                <a:latin typeface="Menlo" panose="020B0609030804020204" pitchFamily="49" charset="0"/>
              </a:rPr>
              <a:t>APPLICATION_JSON</a:t>
            </a:r>
            <a:r>
              <a:rPr lang="en-GB" sz="1400" dirty="0">
                <a:solidFill>
                  <a:srgbClr val="D4D4D4"/>
                </a:solidFill>
                <a:latin typeface="Menlo" panose="020B0609030804020204" pitchFamily="49" charset="0"/>
              </a:rPr>
              <a:t>)</a:t>
            </a:r>
          </a:p>
          <a:p>
            <a:pPr lvl="1"/>
            <a:r>
              <a:rPr lang="en-GB" sz="1400" dirty="0">
                <a:solidFill>
                  <a:srgbClr val="569CD6"/>
                </a:solidFill>
                <a:latin typeface="Menlo" panose="020B0609030804020204" pitchFamily="49" charset="0"/>
              </a:rPr>
              <a:t>public</a:t>
            </a:r>
            <a:r>
              <a:rPr lang="en-GB" sz="1400" dirty="0">
                <a:solidFill>
                  <a:srgbClr val="D4D4D4"/>
                </a:solidFill>
                <a:latin typeface="Menlo" panose="020B0609030804020204" pitchFamily="49" charset="0"/>
              </a:rPr>
              <a:t> </a:t>
            </a:r>
            <a:r>
              <a:rPr lang="en-GB" sz="1400" dirty="0" err="1">
                <a:solidFill>
                  <a:srgbClr val="4EC9B0"/>
                </a:solidFill>
                <a:latin typeface="Menlo" panose="020B0609030804020204" pitchFamily="49" charset="0"/>
              </a:rPr>
              <a:t>JsonObject</a:t>
            </a:r>
            <a:r>
              <a:rPr lang="en-GB" sz="1400" dirty="0">
                <a:solidFill>
                  <a:srgbClr val="D4D4D4"/>
                </a:solidFill>
                <a:latin typeface="Menlo" panose="020B0609030804020204" pitchFamily="49" charset="0"/>
              </a:rPr>
              <a:t> </a:t>
            </a:r>
            <a:r>
              <a:rPr lang="en-GB" sz="1400" dirty="0" err="1">
                <a:solidFill>
                  <a:srgbClr val="DCDCAA"/>
                </a:solidFill>
                <a:latin typeface="Menlo" panose="020B0609030804020204" pitchFamily="49" charset="0"/>
              </a:rPr>
              <a:t>getProperties</a:t>
            </a:r>
            <a:r>
              <a:rPr lang="en-GB" sz="1400" dirty="0">
                <a:solidFill>
                  <a:srgbClr val="D4D4D4"/>
                </a:solidFill>
                <a:latin typeface="Menlo" panose="020B0609030804020204" pitchFamily="49" charset="0"/>
              </a:rPr>
              <a:t>() {…}</a:t>
            </a:r>
          </a:p>
          <a:p>
            <a:r>
              <a:rPr lang="en-GB" sz="14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8440771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34560</TotalTime>
  <Words>3242</Words>
  <Application>Microsoft Macintosh PowerPoint</Application>
  <PresentationFormat>Widescreen</PresentationFormat>
  <Paragraphs>461</Paragraphs>
  <Slides>38</Slides>
  <Notes>24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38</vt:i4>
      </vt:variant>
    </vt:vector>
  </HeadingPairs>
  <TitlesOfParts>
    <vt:vector size="54" baseType="lpstr">
      <vt:lpstr>.AppleSystemUIFont</vt:lpstr>
      <vt:lpstr>Arial</vt:lpstr>
      <vt:lpstr>Calibri</vt:lpstr>
      <vt:lpstr>Cambria</vt:lpstr>
      <vt:lpstr>Courier New</vt:lpstr>
      <vt:lpstr>HelvNeue Light for IBM</vt:lpstr>
      <vt:lpstr>IBM Plex Mono Light</vt:lpstr>
      <vt:lpstr>IBM Plex Sans</vt:lpstr>
      <vt:lpstr>Menlo</vt:lpstr>
      <vt:lpstr>Proxima Nova</vt:lpstr>
      <vt:lpstr>Trebuchet MS</vt:lpstr>
      <vt:lpstr>Wingdings</vt:lpstr>
      <vt:lpstr>1_Office Theme</vt:lpstr>
      <vt:lpstr>IBM Developer 2018 blue background</vt:lpstr>
      <vt:lpstr>gry_background_2017</vt:lpstr>
      <vt:lpstr>6_dk_blu_background_2017</vt:lpstr>
      <vt:lpstr>Hands-on cloud-native Java with MicroProfile, Kubernetes and Istio</vt:lpstr>
      <vt:lpstr>Ready to get your hands dirty?</vt:lpstr>
      <vt:lpstr>Workshop hands-on content</vt:lpstr>
      <vt:lpstr>Agile &amp; DevOps &amp; Cloud &amp; Microservices</vt:lpstr>
      <vt:lpstr>PowerPoint Presentation</vt:lpstr>
      <vt:lpstr>PowerPoint Presentation</vt:lpstr>
      <vt:lpstr>Module 1</vt:lpstr>
      <vt:lpstr>Eclipse MicroProfile</vt:lpstr>
      <vt:lpstr>JAX-RS</vt:lpstr>
      <vt:lpstr>MicroProfile REST Client</vt:lpstr>
      <vt:lpstr>CDI</vt:lpstr>
      <vt:lpstr>JSON-B &amp; JSON-P</vt:lpstr>
      <vt:lpstr>Module 2</vt:lpstr>
      <vt:lpstr>Eclipse MicroProfile</vt:lpstr>
      <vt:lpstr>Where were we...?</vt:lpstr>
      <vt:lpstr>MicroProfile OpenAPI</vt:lpstr>
      <vt:lpstr>MicroProfile JWT</vt:lpstr>
      <vt:lpstr>MicroProfile Fault Tolerance</vt:lpstr>
      <vt:lpstr>MicroProfile Config</vt:lpstr>
      <vt:lpstr>Module 3</vt:lpstr>
      <vt:lpstr>Eclipse MicroProfile</vt:lpstr>
      <vt:lpstr>Where were we...?</vt:lpstr>
      <vt:lpstr>MicroProfile Health</vt:lpstr>
      <vt:lpstr>MicroProfile Metrics</vt:lpstr>
      <vt:lpstr>MicroProfile OpenTracing</vt:lpstr>
      <vt:lpstr>Module 4</vt:lpstr>
      <vt:lpstr>Microservice Deployment</vt:lpstr>
      <vt:lpstr>Docker</vt:lpstr>
      <vt:lpstr>Kubernetes – k8s</vt:lpstr>
      <vt:lpstr>MicroProfile Health with Kubernetes</vt:lpstr>
      <vt:lpstr>MicroProfile Config with Kubernetes</vt:lpstr>
      <vt:lpstr>Challenges with Kubernetes</vt:lpstr>
      <vt:lpstr>What is a ‘Service Mesh’ ?</vt:lpstr>
      <vt:lpstr>Istio Architecture</vt:lpstr>
      <vt:lpstr>Istio &amp; MicroProfile - Putting it all together</vt:lpstr>
      <vt:lpstr>Wrap-up</vt:lpstr>
      <vt:lpstr>Useful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Graham Charters</cp:lastModifiedBy>
  <cp:revision>573</cp:revision>
  <cp:lastPrinted>2017-03-18T00:32:24Z</cp:lastPrinted>
  <dcterms:created xsi:type="dcterms:W3CDTF">2016-12-19T13:55:54Z</dcterms:created>
  <dcterms:modified xsi:type="dcterms:W3CDTF">2019-03-18T10:44:52Z</dcterms:modified>
</cp:coreProperties>
</file>